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86"/>
  </p:notesMasterIdLst>
  <p:sldIdLst>
    <p:sldId id="256" r:id="rId2"/>
    <p:sldId id="1701" r:id="rId3"/>
    <p:sldId id="1542" r:id="rId4"/>
    <p:sldId id="1545" r:id="rId5"/>
    <p:sldId id="1563" r:id="rId6"/>
    <p:sldId id="1583" r:id="rId7"/>
    <p:sldId id="1592" r:id="rId8"/>
    <p:sldId id="1618" r:id="rId9"/>
    <p:sldId id="1697" r:id="rId10"/>
    <p:sldId id="1628" r:id="rId11"/>
    <p:sldId id="1629" r:id="rId12"/>
    <p:sldId id="1631" r:id="rId13"/>
    <p:sldId id="1633" r:id="rId14"/>
    <p:sldId id="1632" r:id="rId15"/>
    <p:sldId id="1634" r:id="rId16"/>
    <p:sldId id="1635" r:id="rId17"/>
    <p:sldId id="1636" r:id="rId18"/>
    <p:sldId id="1651" r:id="rId19"/>
    <p:sldId id="1652" r:id="rId20"/>
    <p:sldId id="1653" r:id="rId21"/>
    <p:sldId id="1637" r:id="rId22"/>
    <p:sldId id="1659" r:id="rId23"/>
    <p:sldId id="1655" r:id="rId24"/>
    <p:sldId id="1656" r:id="rId25"/>
    <p:sldId id="1658" r:id="rId26"/>
    <p:sldId id="1657" r:id="rId27"/>
    <p:sldId id="1660" r:id="rId28"/>
    <p:sldId id="1661" r:id="rId29"/>
    <p:sldId id="1669" r:id="rId30"/>
    <p:sldId id="1670" r:id="rId31"/>
    <p:sldId id="1671" r:id="rId32"/>
    <p:sldId id="1672" r:id="rId33"/>
    <p:sldId id="1674" r:id="rId34"/>
    <p:sldId id="1673" r:id="rId35"/>
    <p:sldId id="1638" r:id="rId36"/>
    <p:sldId id="1640" r:id="rId37"/>
    <p:sldId id="1698" r:id="rId38"/>
    <p:sldId id="1639" r:id="rId39"/>
    <p:sldId id="1715" r:id="rId40"/>
    <p:sldId id="1641" r:id="rId41"/>
    <p:sldId id="1716" r:id="rId42"/>
    <p:sldId id="1717" r:id="rId43"/>
    <p:sldId id="1642" r:id="rId44"/>
    <p:sldId id="1644" r:id="rId45"/>
    <p:sldId id="1647" r:id="rId46"/>
    <p:sldId id="1643" r:id="rId47"/>
    <p:sldId id="1654" r:id="rId48"/>
    <p:sldId id="1645" r:id="rId49"/>
    <p:sldId id="1649" r:id="rId50"/>
    <p:sldId id="1686" r:id="rId51"/>
    <p:sldId id="1650" r:id="rId52"/>
    <p:sldId id="1662" r:id="rId53"/>
    <p:sldId id="1663" r:id="rId54"/>
    <p:sldId id="1685" r:id="rId55"/>
    <p:sldId id="1665" r:id="rId56"/>
    <p:sldId id="1666" r:id="rId57"/>
    <p:sldId id="1667" r:id="rId58"/>
    <p:sldId id="1718" r:id="rId59"/>
    <p:sldId id="1714" r:id="rId60"/>
    <p:sldId id="1693" r:id="rId61"/>
    <p:sldId id="1694" r:id="rId62"/>
    <p:sldId id="1696" r:id="rId63"/>
    <p:sldId id="1713" r:id="rId64"/>
    <p:sldId id="1708" r:id="rId65"/>
    <p:sldId id="1709" r:id="rId66"/>
    <p:sldId id="1710" r:id="rId67"/>
    <p:sldId id="1711" r:id="rId68"/>
    <p:sldId id="1712" r:id="rId69"/>
    <p:sldId id="1668" r:id="rId70"/>
    <p:sldId id="1675" r:id="rId71"/>
    <p:sldId id="1690" r:id="rId72"/>
    <p:sldId id="1676" r:id="rId73"/>
    <p:sldId id="1687" r:id="rId74"/>
    <p:sldId id="1677" r:id="rId75"/>
    <p:sldId id="1678" r:id="rId76"/>
    <p:sldId id="1683" r:id="rId77"/>
    <p:sldId id="1682" r:id="rId78"/>
    <p:sldId id="1681" r:id="rId79"/>
    <p:sldId id="1691" r:id="rId80"/>
    <p:sldId id="1684" r:id="rId81"/>
    <p:sldId id="1689" r:id="rId82"/>
    <p:sldId id="1688" r:id="rId83"/>
    <p:sldId id="1699" r:id="rId84"/>
    <p:sldId id="394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F09"/>
    <a:srgbClr val="1E77B4"/>
    <a:srgbClr val="40A940"/>
    <a:srgbClr val="FFB7B7"/>
    <a:srgbClr val="59B4BB"/>
    <a:srgbClr val="BBE0E3"/>
    <a:srgbClr val="000000"/>
    <a:srgbClr val="F2F2F2"/>
    <a:srgbClr val="F7F7F7"/>
    <a:srgbClr val="A4C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89537" autoAdjust="0"/>
  </p:normalViewPr>
  <p:slideViewPr>
    <p:cSldViewPr snapToGrid="0">
      <p:cViewPr varScale="1">
        <p:scale>
          <a:sx n="106" d="100"/>
          <a:sy n="106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F9D4-9DC5-4F69-96EE-C0085E48CA19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C55F-6F3E-4A53-8EA6-E6648FC9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9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09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41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45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4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6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2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80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9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69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1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9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89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90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2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40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4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7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7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0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2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12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1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19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1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27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29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5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5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4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1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10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7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5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EC17E-4ED7-46CE-8966-8ED2F5459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B989E-E032-483C-A04A-5E5CA8153020}"/>
              </a:ext>
            </a:extLst>
          </p:cNvPr>
          <p:cNvSpPr txBox="1">
            <a:spLocks/>
          </p:cNvSpPr>
          <p:nvPr userDrawn="1"/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venir Next LT Pro" panose="020B0504020202020204" pitchFamily="34" charset="0"/>
                <a:ea typeface="Avenir Next LT Pro" panose="020B0504020202020204" pitchFamily="34" charset="0"/>
                <a:cs typeface="Avenir Next LT Pro" panose="020B0504020202020204" pitchFamily="34" charset="0"/>
              </a:defRPr>
            </a:lvl1pPr>
          </a:lstStyle>
          <a:p>
            <a:r>
              <a:rPr lang="en-US" dirty="0"/>
              <a:t>Next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55A0D-CB56-437C-8654-B4D7670CA199}"/>
              </a:ext>
            </a:extLst>
          </p:cNvPr>
          <p:cNvGrpSpPr/>
          <p:nvPr userDrawn="1"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F28812-8EFB-41F3-87AD-40953B35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F903A2-6CB3-4596-BADC-10AC3DD3FEC4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3EE1B5-0DEF-445B-874D-8971C350C9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783076" y="313421"/>
              <a:ext cx="626648" cy="629896"/>
            </a:xfrm>
            <a:prstGeom prst="ellipse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D3997-FE72-40CB-B02A-01FE3B479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315325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AD8DB-2D7B-462B-9126-9F0816BDB5AD}"/>
              </a:ext>
            </a:extLst>
          </p:cNvPr>
          <p:cNvSpPr txBox="1"/>
          <p:nvPr userDrawn="1"/>
        </p:nvSpPr>
        <p:spPr>
          <a:xfrm>
            <a:off x="1200953" y="3446584"/>
            <a:ext cx="1280160" cy="9144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913392"/>
              </a:avLst>
            </a:prstTxWarp>
            <a:spAutoFit/>
          </a:bodyPr>
          <a:lstStyle/>
          <a:p>
            <a:pPr algn="ctr"/>
            <a:r>
              <a:rPr lang="en-US" b="1" spc="3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18223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c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C0E4-8AE8-49A2-A4D0-C4D8E072579E}"/>
              </a:ext>
            </a:extLst>
          </p:cNvPr>
          <p:cNvGrpSpPr/>
          <p:nvPr userDrawn="1"/>
        </p:nvGrpSpPr>
        <p:grpSpPr>
          <a:xfrm>
            <a:off x="11779709" y="4"/>
            <a:ext cx="433421" cy="358604"/>
            <a:chOff x="2611179" y="2441428"/>
            <a:chExt cx="502444" cy="415712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3DAA9D11-FED4-43CA-9777-1AE59AFD02E9}"/>
                </a:ext>
              </a:extLst>
            </p:cNvPr>
            <p:cNvSpPr/>
            <p:nvPr/>
          </p:nvSpPr>
          <p:spPr>
            <a:xfrm rot="5400000">
              <a:off x="2656490" y="2425446"/>
              <a:ext cx="415712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A9B60-6EA9-4948-91E8-138B7CC9770C}"/>
                </a:ext>
              </a:extLst>
            </p:cNvPr>
            <p:cNvSpPr txBox="1"/>
            <p:nvPr/>
          </p:nvSpPr>
          <p:spPr>
            <a:xfrm>
              <a:off x="2611179" y="2447003"/>
              <a:ext cx="502444" cy="392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0000FF"/>
                  </a:solidFill>
                  <a:effectLst/>
                  <a:latin typeface="Roboto"/>
                </a:rPr>
                <a:t>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gorithm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BE852-2095-4483-892B-253A7D71B04F}"/>
              </a:ext>
            </a:extLst>
          </p:cNvPr>
          <p:cNvGrpSpPr/>
          <p:nvPr userDrawn="1"/>
        </p:nvGrpSpPr>
        <p:grpSpPr>
          <a:xfrm>
            <a:off x="11760462" y="0"/>
            <a:ext cx="431616" cy="359288"/>
            <a:chOff x="3016451" y="3161406"/>
            <a:chExt cx="500356" cy="416505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1351086C-2F1B-496D-A0BB-453E7C4F0E50}"/>
                </a:ext>
              </a:extLst>
            </p:cNvPr>
            <p:cNvSpPr/>
            <p:nvPr/>
          </p:nvSpPr>
          <p:spPr>
            <a:xfrm rot="5400000">
              <a:off x="3086266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8D59C-5A50-48F1-B1B6-ADDAB87E2560}"/>
                </a:ext>
              </a:extLst>
            </p:cNvPr>
            <p:cNvSpPr txBox="1"/>
            <p:nvPr/>
          </p:nvSpPr>
          <p:spPr>
            <a:xfrm>
              <a:off x="3016451" y="3185443"/>
              <a:ext cx="447378" cy="39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CC0000"/>
                  </a:solidFill>
                  <a:effectLst/>
                  <a:latin typeface="Avenir Next LT Pro" panose="020B0504020202020204" pitchFamily="34" charset="0"/>
                </a:rPr>
                <a:t>⚒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lica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D84F-9A15-4999-9329-682A4035EF34}"/>
              </a:ext>
            </a:extLst>
          </p:cNvPr>
          <p:cNvGrpSpPr/>
          <p:nvPr userDrawn="1"/>
        </p:nvGrpSpPr>
        <p:grpSpPr>
          <a:xfrm>
            <a:off x="11805824" y="-43632"/>
            <a:ext cx="386176" cy="461665"/>
            <a:chOff x="2745283" y="3110828"/>
            <a:chExt cx="447675" cy="535186"/>
          </a:xfrm>
        </p:grpSpPr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9F6134D7-95A9-476A-BB46-F3C6CBE28FE2}"/>
                </a:ext>
              </a:extLst>
            </p:cNvPr>
            <p:cNvSpPr/>
            <p:nvPr/>
          </p:nvSpPr>
          <p:spPr>
            <a:xfrm rot="5400000">
              <a:off x="2762417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1C2D83-F216-44E3-86B8-3695B3AD2FBB}"/>
                </a:ext>
              </a:extLst>
            </p:cNvPr>
            <p:cNvSpPr txBox="1"/>
            <p:nvPr/>
          </p:nvSpPr>
          <p:spPr>
            <a:xfrm>
              <a:off x="2758202" y="3110828"/>
              <a:ext cx="361653" cy="53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ln>
                    <a:solidFill>
                      <a:schemeClr val="tx1"/>
                    </a:solidFill>
                  </a:ln>
                  <a:solidFill>
                    <a:srgbClr val="6AA84F"/>
                  </a:solidFill>
                  <a:effectLst/>
                  <a:latin typeface="Avenir Next LT Pro" panose="020B0504020202020204" pitchFamily="34" charset="0"/>
                </a:rPr>
                <a:t>⚑</a:t>
              </a:r>
              <a:endParaRPr lang="en-US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CS434 – ML + DM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C_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-90547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3640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113543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4029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11221496" cy="3601062"/>
          </a:xfrm>
          <a:prstGeom prst="rect">
            <a:avLst/>
          </a:prstGeom>
        </p:spPr>
        <p:txBody>
          <a:bodyPr lIns="274320" tIns="274320" rIns="274320" anchor="ctr"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8DFC11-0A57-4417-96F4-F21440FCBA8A}"/>
              </a:ext>
            </a:extLst>
          </p:cNvPr>
          <p:cNvSpPr/>
          <p:nvPr userDrawn="1"/>
        </p:nvSpPr>
        <p:spPr>
          <a:xfrm>
            <a:off x="608848" y="4371143"/>
            <a:ext cx="5363556" cy="1013255"/>
          </a:xfrm>
          <a:prstGeom prst="roundRect">
            <a:avLst/>
          </a:prstGeom>
          <a:solidFill>
            <a:srgbClr val="9BE5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A7E196-73A2-453A-9E97-C87612E601B6}"/>
              </a:ext>
            </a:extLst>
          </p:cNvPr>
          <p:cNvSpPr/>
          <p:nvPr userDrawn="1"/>
        </p:nvSpPr>
        <p:spPr>
          <a:xfrm>
            <a:off x="608848" y="5512962"/>
            <a:ext cx="5363556" cy="1013255"/>
          </a:xfrm>
          <a:prstGeom prst="roundRect">
            <a:avLst/>
          </a:prstGeom>
          <a:solidFill>
            <a:srgbClr val="81FFB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B121F-8CF3-40AC-B87A-29A49F7A4B94}"/>
              </a:ext>
            </a:extLst>
          </p:cNvPr>
          <p:cNvSpPr/>
          <p:nvPr userDrawn="1"/>
        </p:nvSpPr>
        <p:spPr>
          <a:xfrm>
            <a:off x="6283333" y="4367748"/>
            <a:ext cx="5363556" cy="1013255"/>
          </a:xfrm>
          <a:prstGeom prst="roundRect">
            <a:avLst/>
          </a:prstGeom>
          <a:solidFill>
            <a:srgbClr val="FF7D7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4123F1-8A57-4B19-95FA-018A8E3D7774}"/>
              </a:ext>
            </a:extLst>
          </p:cNvPr>
          <p:cNvSpPr/>
          <p:nvPr userDrawn="1"/>
        </p:nvSpPr>
        <p:spPr>
          <a:xfrm>
            <a:off x="6283333" y="5509567"/>
            <a:ext cx="5363556" cy="1013255"/>
          </a:xfrm>
          <a:prstGeom prst="roundRect">
            <a:avLst/>
          </a:prstGeom>
          <a:solidFill>
            <a:srgbClr val="FFFFA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84D071-BB72-4AB2-9B14-817DB6E4640D}"/>
              </a:ext>
            </a:extLst>
          </p:cNvPr>
          <p:cNvSpPr/>
          <p:nvPr userDrawn="1"/>
        </p:nvSpPr>
        <p:spPr>
          <a:xfrm>
            <a:off x="386412" y="4674685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DF69E2-79C3-4F4F-BC35-BD084B42F457}"/>
              </a:ext>
            </a:extLst>
          </p:cNvPr>
          <p:cNvSpPr/>
          <p:nvPr userDrawn="1"/>
        </p:nvSpPr>
        <p:spPr>
          <a:xfrm>
            <a:off x="6144577" y="4674684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18DBF-80C5-4B97-8E0B-BD4EF19DC43E}"/>
              </a:ext>
            </a:extLst>
          </p:cNvPr>
          <p:cNvSpPr/>
          <p:nvPr userDrawn="1"/>
        </p:nvSpPr>
        <p:spPr>
          <a:xfrm>
            <a:off x="400071" y="5830842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B9258-1675-4A1C-8CA4-E72FE7EBA5DF}"/>
              </a:ext>
            </a:extLst>
          </p:cNvPr>
          <p:cNvSpPr/>
          <p:nvPr userDrawn="1"/>
        </p:nvSpPr>
        <p:spPr>
          <a:xfrm>
            <a:off x="6122695" y="5830841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3901E0-C842-423E-BBC6-6544F8CE0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4" y="4410765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0F83A56-5AAF-4516-BF8C-BA083C02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532" y="4410765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501B0B-27B0-420B-B8AD-D97E9AAA0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32" y="5538737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6C570A0-1D1E-41D1-9876-A19DA201F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740" y="5538737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CS 434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919E-90F0-48EB-A57A-5451A1CD1C2B}"/>
              </a:ext>
            </a:extLst>
          </p:cNvPr>
          <p:cNvSpPr txBox="1"/>
          <p:nvPr userDrawn="1"/>
        </p:nvSpPr>
        <p:spPr>
          <a:xfrm>
            <a:off x="5606199" y="6675437"/>
            <a:ext cx="979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venir Next LT Pro" panose="020B0504020202020204" pitchFamily="34" charset="0"/>
              </a:rPr>
              <a:t>© Stefan Lee</a:t>
            </a:r>
          </a:p>
        </p:txBody>
      </p:sp>
    </p:spTree>
    <p:extLst>
      <p:ext uri="{BB962C8B-B14F-4D97-AF65-F5344CB8AC3E}">
        <p14:creationId xmlns:p14="http://schemas.microsoft.com/office/powerpoint/2010/main" val="903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6" r:id="rId4"/>
    <p:sldLayoutId id="2147483677" r:id="rId5"/>
    <p:sldLayoutId id="2147483673" r:id="rId6"/>
    <p:sldLayoutId id="2147483674" r:id="rId7"/>
    <p:sldLayoutId id="2147483680" r:id="rId8"/>
    <p:sldLayoutId id="2147483675" r:id="rId9"/>
    <p:sldLayoutId id="2147483678" r:id="rId10"/>
    <p:sldLayoutId id="2147483679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1.png"/><Relationship Id="rId5" Type="http://schemas.openxmlformats.org/officeDocument/2006/relationships/image" Target="../media/image20.jpe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14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jpeg"/><Relationship Id="rId7" Type="http://schemas.openxmlformats.org/officeDocument/2006/relationships/image" Target="../media/image175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2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3.jpeg"/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14.svg"/><Relationship Id="rId5" Type="http://schemas.openxmlformats.org/officeDocument/2006/relationships/image" Target="../media/image45.png"/><Relationship Id="rId10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0.png"/><Relationship Id="rId5" Type="http://schemas.openxmlformats.org/officeDocument/2006/relationships/image" Target="../media/image75.png"/><Relationship Id="rId4" Type="http://schemas.openxmlformats.org/officeDocument/2006/relationships/image" Target="../media/image7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60.jpe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117.png"/><Relationship Id="rId5" Type="http://schemas.openxmlformats.org/officeDocument/2006/relationships/image" Target="../media/image110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61.jpe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581.png"/><Relationship Id="rId4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62.jpe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5" Type="http://schemas.openxmlformats.org/officeDocument/2006/relationships/image" Target="../media/image370.png"/><Relationship Id="rId10" Type="http://schemas.openxmlformats.org/officeDocument/2006/relationships/image" Target="../media/image420.png"/><Relationship Id="rId4" Type="http://schemas.openxmlformats.org/officeDocument/2006/relationships/image" Target="../media/image360.png"/><Relationship Id="rId9" Type="http://schemas.openxmlformats.org/officeDocument/2006/relationships/image" Target="../media/image69.png"/><Relationship Id="rId14" Type="http://schemas.openxmlformats.org/officeDocument/2006/relationships/image" Target="../media/image4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89.png"/><Relationship Id="rId7" Type="http://schemas.openxmlformats.org/officeDocument/2006/relationships/image" Target="../media/image550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11" Type="http://schemas.openxmlformats.org/officeDocument/2006/relationships/image" Target="../media/image580.png"/><Relationship Id="rId5" Type="http://schemas.openxmlformats.org/officeDocument/2006/relationships/image" Target="../media/image13.png"/><Relationship Id="rId10" Type="http://schemas.openxmlformats.org/officeDocument/2006/relationships/image" Target="../media/image510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0.png"/><Relationship Id="rId5" Type="http://schemas.openxmlformats.org/officeDocument/2006/relationships/image" Target="../media/image87.png"/><Relationship Id="rId4" Type="http://schemas.openxmlformats.org/officeDocument/2006/relationships/image" Target="../media/image6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14.svg"/><Relationship Id="rId4" Type="http://schemas.openxmlformats.org/officeDocument/2006/relationships/image" Target="../media/image94.pn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94.png"/><Relationship Id="rId4" Type="http://schemas.openxmlformats.org/officeDocument/2006/relationships/image" Target="../media/image101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5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9.png"/><Relationship Id="rId5" Type="http://schemas.openxmlformats.org/officeDocument/2006/relationships/image" Target="../media/image125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homepage.divms.uiowa.edu/~mbognar/applets/beta.html" TargetMode="External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72.png"/><Relationship Id="rId4" Type="http://schemas.openxmlformats.org/officeDocument/2006/relationships/image" Target="../media/image14.svg"/><Relationship Id="rId9" Type="http://schemas.openxmlformats.org/officeDocument/2006/relationships/image" Target="../media/image7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0.png"/><Relationship Id="rId4" Type="http://schemas.openxmlformats.org/officeDocument/2006/relationships/image" Target="../media/image11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13" Type="http://schemas.openxmlformats.org/officeDocument/2006/relationships/image" Target="../media/image13.png"/><Relationship Id="rId3" Type="http://schemas.openxmlformats.org/officeDocument/2006/relationships/image" Target="../media/image1220.png"/><Relationship Id="rId7" Type="http://schemas.openxmlformats.org/officeDocument/2006/relationships/image" Target="../media/image136.png"/><Relationship Id="rId12" Type="http://schemas.openxmlformats.org/officeDocument/2006/relationships/image" Target="../media/image131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300.png"/><Relationship Id="rId5" Type="http://schemas.openxmlformats.org/officeDocument/2006/relationships/image" Target="../media/image132.png"/><Relationship Id="rId15" Type="http://schemas.openxmlformats.org/officeDocument/2006/relationships/image" Target="../media/image1320.png"/><Relationship Id="rId10" Type="http://schemas.openxmlformats.org/officeDocument/2006/relationships/image" Target="../media/image1290.png"/><Relationship Id="rId4" Type="http://schemas.openxmlformats.org/officeDocument/2006/relationships/image" Target="../media/image131.png"/><Relationship Id="rId9" Type="http://schemas.openxmlformats.org/officeDocument/2006/relationships/image" Target="../media/image1280.png"/><Relationship Id="rId14" Type="http://schemas.openxmlformats.org/officeDocument/2006/relationships/image" Target="../media/image1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41.png"/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0.png"/><Relationship Id="rId11" Type="http://schemas.openxmlformats.org/officeDocument/2006/relationships/image" Target="../media/image139.png"/><Relationship Id="rId5" Type="http://schemas.openxmlformats.org/officeDocument/2006/relationships/image" Target="../media/image1350.png"/><Relationship Id="rId10" Type="http://schemas.openxmlformats.org/officeDocument/2006/relationships/image" Target="../media/image1380.png"/><Relationship Id="rId4" Type="http://schemas.openxmlformats.org/officeDocument/2006/relationships/image" Target="../media/image1340.png"/><Relationship Id="rId9" Type="http://schemas.openxmlformats.org/officeDocument/2006/relationships/image" Target="../media/image13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8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2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Relationship Id="rId9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8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450" y="1122363"/>
            <a:ext cx="10071100" cy="2387600"/>
          </a:xfrm>
        </p:spPr>
        <p:txBody>
          <a:bodyPr lIns="0" rIns="0"/>
          <a:lstStyle/>
          <a:p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and Data Mining</a:t>
            </a:r>
            <a:endParaRPr lang="en-US" b="1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1.2: Statistical Learning – MLE / MAP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64CAFBF-F4D7-4817-86F0-3C0E46CA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3" y="5516004"/>
            <a:ext cx="1067437" cy="10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probability?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237E1-1793-406F-82C8-66EDFAD64AE1}"/>
              </a:ext>
            </a:extLst>
          </p:cNvPr>
          <p:cNvSpPr txBox="1"/>
          <p:nvPr/>
        </p:nvSpPr>
        <p:spPr>
          <a:xfrm>
            <a:off x="548986" y="594475"/>
            <a:ext cx="103531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The world is a </a:t>
            </a:r>
            <a:r>
              <a:rPr lang="en-US" sz="2400" b="1" i="1" dirty="0">
                <a:latin typeface="Avenir Next LT Pro" panose="020B0504020202020204" pitchFamily="34" charset="0"/>
              </a:rPr>
              <a:t>very</a:t>
            </a:r>
            <a:r>
              <a:rPr lang="en-US" sz="2400" dirty="0">
                <a:latin typeface="Avenir Next LT Pro" panose="020B0504020202020204" pitchFamily="34" charset="0"/>
              </a:rPr>
              <a:t> uncertain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30 years of Artificial Intelligence research danced around this fact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Then some AI researchers decided to use some ideas from the eighteenth century to model uncertainty…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For us: </a:t>
            </a:r>
            <a:r>
              <a:rPr lang="en-US" sz="2400" dirty="0">
                <a:latin typeface="Avenir Next LT Pro" panose="020B0504020202020204" pitchFamily="34" charset="0"/>
              </a:rPr>
              <a:t>Really useful view of machine learning (both in practice for algorithm design and for deriving theoretic results about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1AED8F-CAF3-4639-89B2-6F4E249BC222}"/>
              </a:ext>
            </a:extLst>
          </p:cNvPr>
          <p:cNvGrpSpPr/>
          <p:nvPr/>
        </p:nvGrpSpPr>
        <p:grpSpPr>
          <a:xfrm>
            <a:off x="479917" y="3841727"/>
            <a:ext cx="11214059" cy="2258574"/>
            <a:chOff x="479917" y="4110893"/>
            <a:chExt cx="11214059" cy="22585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C5AABA-FBC5-48D3-86DA-DF718A91984B}"/>
                </a:ext>
              </a:extLst>
            </p:cNvPr>
            <p:cNvGrpSpPr/>
            <p:nvPr/>
          </p:nvGrpSpPr>
          <p:grpSpPr>
            <a:xfrm>
              <a:off x="498023" y="4110893"/>
              <a:ext cx="11195953" cy="2258574"/>
              <a:chOff x="498023" y="4110893"/>
              <a:chExt cx="11195953" cy="22585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A5E86C-089A-4A75-A47F-2231B8207F46}"/>
                  </a:ext>
                </a:extLst>
              </p:cNvPr>
              <p:cNvGrpSpPr/>
              <p:nvPr/>
            </p:nvGrpSpPr>
            <p:grpSpPr>
              <a:xfrm>
                <a:off x="498023" y="4200808"/>
                <a:ext cx="11195953" cy="2168659"/>
                <a:chOff x="1167896" y="4383341"/>
                <a:chExt cx="10253605" cy="1986126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A0C5AD79-192B-451D-BEBD-C97BC360A9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67" r="19334" b="75326"/>
                <a:stretch/>
              </p:blipFill>
              <p:spPr bwMode="auto">
                <a:xfrm>
                  <a:off x="1167896" y="4383341"/>
                  <a:ext cx="1867167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C92B980C-061F-4E5A-98A4-A6EC7DB3A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63" t="25829" r="4629" b="49497"/>
                <a:stretch/>
              </p:blipFill>
              <p:spPr bwMode="auto">
                <a:xfrm>
                  <a:off x="3232087" y="4383341"/>
                  <a:ext cx="2690947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0910E965-4558-4AFB-889C-5A4ED52829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21" t="52144" b="23923"/>
                <a:stretch/>
              </p:blipFill>
              <p:spPr bwMode="auto">
                <a:xfrm>
                  <a:off x="5981320" y="4383341"/>
                  <a:ext cx="2690948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056234B1-259C-4BD4-91C6-5B8029DAF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63" t="25829" r="4629" b="49497"/>
                <a:stretch/>
              </p:blipFill>
              <p:spPr bwMode="auto">
                <a:xfrm>
                  <a:off x="8730554" y="4383341"/>
                  <a:ext cx="2690947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65168F-8CE5-436D-A32A-7EC47BC915F0}"/>
                  </a:ext>
                </a:extLst>
              </p:cNvPr>
              <p:cNvSpPr txBox="1"/>
              <p:nvPr/>
            </p:nvSpPr>
            <p:spPr>
              <a:xfrm>
                <a:off x="759505" y="4110893"/>
                <a:ext cx="1313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9382A4-B108-4EBB-9EB0-08E2A6D0C546}"/>
                  </a:ext>
                </a:extLst>
              </p:cNvPr>
              <p:cNvSpPr txBox="1"/>
              <p:nvPr/>
            </p:nvSpPr>
            <p:spPr>
              <a:xfrm>
                <a:off x="3070913" y="4679752"/>
                <a:ext cx="13130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Machine</a:t>
                </a:r>
              </a:p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Learning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F1E548-73E8-4E87-AC6A-B4380EFFA9F9}"/>
                  </a:ext>
                </a:extLst>
              </p:cNvPr>
              <p:cNvSpPr txBox="1"/>
              <p:nvPr/>
            </p:nvSpPr>
            <p:spPr>
              <a:xfrm>
                <a:off x="6009169" y="4439174"/>
                <a:ext cx="1313099" cy="523220"/>
              </a:xfrm>
              <a:prstGeom prst="rect">
                <a:avLst/>
              </a:prstGeom>
              <a:noFill/>
              <a:scene3d>
                <a:camera prst="isometricOffAxis1Top"/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Machine</a:t>
                </a:r>
              </a:p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Learning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BBF11E-0691-43AB-A2B7-B7652E3FC90F}"/>
                  </a:ext>
                </a:extLst>
              </p:cNvPr>
              <p:cNvSpPr txBox="1"/>
              <p:nvPr/>
            </p:nvSpPr>
            <p:spPr>
              <a:xfrm>
                <a:off x="5983875" y="5046871"/>
                <a:ext cx="1313099" cy="307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Statistics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865225-2E41-488C-91F7-3D5F947525B7}"/>
                  </a:ext>
                </a:extLst>
              </p:cNvPr>
              <p:cNvSpPr txBox="1"/>
              <p:nvPr/>
            </p:nvSpPr>
            <p:spPr>
              <a:xfrm>
                <a:off x="9040038" y="4652387"/>
                <a:ext cx="13130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Machine</a:t>
                </a:r>
              </a:p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Learning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E8411-0516-4C47-AB3F-9016B70380DC}"/>
                </a:ext>
              </a:extLst>
            </p:cNvPr>
            <p:cNvSpPr txBox="1"/>
            <p:nvPr/>
          </p:nvSpPr>
          <p:spPr>
            <a:xfrm>
              <a:off x="479917" y="4997719"/>
              <a:ext cx="131309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00" b="1" dirty="0">
                  <a:latin typeface="OCR A Extended" panose="02010509020102010303" pitchFamily="50" charset="0"/>
                  <a:cs typeface="Cavolini" panose="020B0502040204020203" pitchFamily="66" charset="0"/>
                </a:rPr>
                <a:t>Machine</a:t>
              </a:r>
            </a:p>
            <a:p>
              <a:pPr algn="ctr"/>
              <a:r>
                <a:rPr lang="en-US" sz="500" b="1" dirty="0">
                  <a:latin typeface="OCR A Extended" panose="02010509020102010303" pitchFamily="50" charset="0"/>
                  <a:cs typeface="Cavolini" panose="020B0502040204020203" pitchFamily="66" charset="0"/>
                </a:rPr>
                <a:t>Learning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B9E9C1-078D-423F-9BB7-9DDF313519EC}"/>
              </a:ext>
            </a:extLst>
          </p:cNvPr>
          <p:cNvSpPr txBox="1"/>
          <p:nvPr/>
        </p:nvSpPr>
        <p:spPr>
          <a:xfrm>
            <a:off x="1008859" y="6440801"/>
            <a:ext cx="914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Slide adapted from Dhruv Batra.  Comic a modification from 2016 webcomic Shen Comix.</a:t>
            </a:r>
          </a:p>
        </p:txBody>
      </p:sp>
    </p:spTree>
    <p:extLst>
      <p:ext uri="{BB962C8B-B14F-4D97-AF65-F5344CB8AC3E}">
        <p14:creationId xmlns:p14="http://schemas.microsoft.com/office/powerpoint/2010/main" val="134692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DD850-DC25-4FD6-A523-CC23F518BD5E}"/>
              </a:ext>
            </a:extLst>
          </p:cNvPr>
          <p:cNvSpPr txBox="1"/>
          <p:nvPr/>
        </p:nvSpPr>
        <p:spPr>
          <a:xfrm>
            <a:off x="512901" y="685010"/>
            <a:ext cx="1116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Humans are </a:t>
            </a:r>
            <a:r>
              <a:rPr lang="en-US" sz="2400" u="sng" dirty="0">
                <a:latin typeface="Avenir Next LT Pro" panose="020B0504020202020204" pitchFamily="34" charset="0"/>
              </a:rPr>
              <a:t>sort of</a:t>
            </a:r>
            <a:r>
              <a:rPr lang="en-US" sz="2400" dirty="0">
                <a:latin typeface="Avenir Next LT Pro" panose="020B0504020202020204" pitchFamily="34" charset="0"/>
              </a:rPr>
              <a:t> trash at probability. Doubly so once equations get involved.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1D3C5-86D6-4B47-BEBB-0698A3864E51}"/>
              </a:ext>
            </a:extLst>
          </p:cNvPr>
          <p:cNvSpPr/>
          <p:nvPr/>
        </p:nvSpPr>
        <p:spPr>
          <a:xfrm>
            <a:off x="5181600" y="3010566"/>
            <a:ext cx="5029200" cy="308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09E15-F9C2-4F5A-9942-2248E0E1AAC7}"/>
              </a:ext>
            </a:extLst>
          </p:cNvPr>
          <p:cNvSpPr txBox="1"/>
          <p:nvPr/>
        </p:nvSpPr>
        <p:spPr>
          <a:xfrm>
            <a:off x="512901" y="1483058"/>
            <a:ext cx="11166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Easiest to imagine a set of worlds where every possible outcome occurs.</a:t>
            </a:r>
          </a:p>
          <a:p>
            <a:r>
              <a:rPr lang="en-US" sz="2400" b="1" dirty="0">
                <a:latin typeface="Avenir Next LT Pro" panose="020B0504020202020204" pitchFamily="34" charset="0"/>
              </a:rPr>
              <a:t>Example: </a:t>
            </a:r>
            <a:r>
              <a:rPr lang="en-US" sz="2400" dirty="0">
                <a:latin typeface="Avenir Next LT Pro" panose="020B0504020202020204" pitchFamily="34" charset="0"/>
              </a:rPr>
              <a:t>Consider the probability of me having various careers.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CE863-08B3-4715-BE55-D0E3E4EB0BD7}"/>
              </a:ext>
            </a:extLst>
          </p:cNvPr>
          <p:cNvCxnSpPr/>
          <p:nvPr/>
        </p:nvCxnSpPr>
        <p:spPr>
          <a:xfrm flipH="1">
            <a:off x="9395079" y="4092014"/>
            <a:ext cx="1057275" cy="107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globe isolated on pure white background | Pure white background, Earth day,  Pure products">
            <a:extLst>
              <a:ext uri="{FF2B5EF4-FFF2-40B4-BE49-F238E27FC236}">
                <a16:creationId xmlns:a16="http://schemas.microsoft.com/office/drawing/2014/main" id="{BDBEA4C0-51F3-4C59-A1D5-5AED8E3E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704" y="3358336"/>
            <a:ext cx="1057275" cy="10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essor Teacher Clip art - teacher png download - 800*1067 - Free  Transparent Professor png Download. - Clip Art Library">
            <a:extLst>
              <a:ext uri="{FF2B5EF4-FFF2-40B4-BE49-F238E27FC236}">
                <a16:creationId xmlns:a16="http://schemas.microsoft.com/office/drawing/2014/main" id="{CE7B407B-7593-43F2-88E8-E3A58F9CA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108" y="3181282"/>
            <a:ext cx="823912" cy="10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DEBE6C-E17C-4F6E-8ACE-4F7E198E9180}"/>
                  </a:ext>
                </a:extLst>
              </p:cNvPr>
              <p:cNvSpPr txBox="1"/>
              <p:nvPr/>
            </p:nvSpPr>
            <p:spPr>
              <a:xfrm>
                <a:off x="1379404" y="4160884"/>
                <a:ext cx="293846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DEBE6C-E17C-4F6E-8ACE-4F7E198E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04" y="4160884"/>
                <a:ext cx="2938469" cy="1200329"/>
              </a:xfrm>
              <a:prstGeom prst="rect">
                <a:avLst/>
              </a:prstGeom>
              <a:blipFill>
                <a:blip r:embed="rId4"/>
                <a:stretch>
                  <a:fillRect l="-2282" t="-3571" r="-3942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44BA28-DFBC-4473-8C95-16DF084A86B3}"/>
              </a:ext>
            </a:extLst>
          </p:cNvPr>
          <p:cNvCxnSpPr>
            <a:cxnSpLocks/>
          </p:cNvCxnSpPr>
          <p:nvPr/>
        </p:nvCxnSpPr>
        <p:spPr>
          <a:xfrm flipH="1" flipV="1">
            <a:off x="6829425" y="5272877"/>
            <a:ext cx="409576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4" descr="globe isolated on pure white background | Pure white background, Earth day,  Pure products">
            <a:extLst>
              <a:ext uri="{FF2B5EF4-FFF2-40B4-BE49-F238E27FC236}">
                <a16:creationId xmlns:a16="http://schemas.microsoft.com/office/drawing/2014/main" id="{532B570A-1AF7-4B29-A0DA-C590B9FC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5739684"/>
            <a:ext cx="1057275" cy="10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1,433 Game Streamer Stock Photos, Pictures &amp; Royalty-Free Images - iStock">
            <a:extLst>
              <a:ext uri="{FF2B5EF4-FFF2-40B4-BE49-F238E27FC236}">
                <a16:creationId xmlns:a16="http://schemas.microsoft.com/office/drawing/2014/main" id="{B38FD9C2-6931-4317-8283-F7A88E1C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5606252"/>
            <a:ext cx="14668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8DA0E-008C-439F-91FD-F22B7B34B02B}"/>
                  </a:ext>
                </a:extLst>
              </p:cNvPr>
              <p:cNvSpPr txBox="1"/>
              <p:nvPr/>
            </p:nvSpPr>
            <p:spPr>
              <a:xfrm>
                <a:off x="5067300" y="2667366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08DA0E-008C-439F-91FD-F22B7B34B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2667366"/>
                <a:ext cx="4762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0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FCA68C-66CB-494A-8005-7A0A425F1083}"/>
              </a:ext>
            </a:extLst>
          </p:cNvPr>
          <p:cNvSpPr/>
          <p:nvPr/>
        </p:nvSpPr>
        <p:spPr>
          <a:xfrm>
            <a:off x="5181600" y="2263600"/>
            <a:ext cx="5029200" cy="308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3F20D9-144E-496A-8599-3C1048FBB0F0}"/>
              </a:ext>
            </a:extLst>
          </p:cNvPr>
          <p:cNvSpPr/>
          <p:nvPr/>
        </p:nvSpPr>
        <p:spPr>
          <a:xfrm>
            <a:off x="9326975" y="4169870"/>
            <a:ext cx="168592" cy="168592"/>
          </a:xfrm>
          <a:prstGeom prst="ellipse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461665"/>
              </a:xfrm>
              <a:prstGeom prst="rect">
                <a:avLst/>
              </a:prstGeom>
              <a:blipFill>
                <a:blip r:embed="rId2"/>
                <a:stretch>
                  <a:fillRect l="-81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2D8EE8F-FCB4-47FC-9025-0AD5AE46F66E}"/>
              </a:ext>
            </a:extLst>
          </p:cNvPr>
          <p:cNvGrpSpPr/>
          <p:nvPr/>
        </p:nvGrpSpPr>
        <p:grpSpPr>
          <a:xfrm>
            <a:off x="9395079" y="2276634"/>
            <a:ext cx="2575941" cy="1987057"/>
            <a:chOff x="9210675" y="1156193"/>
            <a:chExt cx="2575941" cy="198705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2CE863-08B3-4715-BE55-D0E3E4EB0BD7}"/>
                </a:ext>
              </a:extLst>
            </p:cNvPr>
            <p:cNvCxnSpPr/>
            <p:nvPr/>
          </p:nvCxnSpPr>
          <p:spPr>
            <a:xfrm flipH="1">
              <a:off x="9210675" y="2066925"/>
              <a:ext cx="1057275" cy="1076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2" name="Picture 4" descr="globe isolated on pure white background | Pure white background, Earth day,  Pure products">
              <a:extLst>
                <a:ext uri="{FF2B5EF4-FFF2-40B4-BE49-F238E27FC236}">
                  <a16:creationId xmlns:a16="http://schemas.microsoft.com/office/drawing/2014/main" id="{BDBEA4C0-51F3-4C59-A1D5-5AED8E3ED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0300" y="1333247"/>
              <a:ext cx="1057275" cy="10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rofessor Teacher Clip art - teacher png download - 800*1067 - Free  Transparent Professor png Download. - Clip Art Library">
              <a:extLst>
                <a:ext uri="{FF2B5EF4-FFF2-40B4-BE49-F238E27FC236}">
                  <a16:creationId xmlns:a16="http://schemas.microsoft.com/office/drawing/2014/main" id="{CE7B407B-7593-43F2-88E8-E3A58F9CA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704" y="1156193"/>
              <a:ext cx="823912" cy="109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EEA840-6A05-4776-983B-398640CC7C33}"/>
                  </a:ext>
                </a:extLst>
              </p:cNvPr>
              <p:cNvSpPr txBox="1"/>
              <p:nvPr/>
            </p:nvSpPr>
            <p:spPr>
              <a:xfrm>
                <a:off x="369628" y="2654210"/>
                <a:ext cx="4102931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Avenir Next LT Pro" panose="020B0504020202020204" pitchFamily="34" charset="0"/>
                  </a:rPr>
                  <a:t>An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Event A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a subset of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br>
                  <a:rPr lang="en-US" sz="2400" b="1" dirty="0">
                    <a:latin typeface="Avenir Next LT Pro" panose="020B05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𝒔𝒕𝒓𝒆𝒂𝒎𝒆𝒓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 algn="ctr"/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2400" b="1" dirty="0">
                    <a:latin typeface="Avenir Next LT Pro" panose="020B0504020202020204" pitchFamily="34" charset="0"/>
                  </a:rPr>
                  <a:t>Or  </a:t>
                </a:r>
              </a:p>
              <a:p>
                <a:pPr algn="ctr"/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𝒔𝒕𝒓𝒆𝒂𝒎𝒆𝒓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𝒇𝒂𝒓𝒎𝒆𝒓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 algn="ctr"/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EEA840-6A05-4776-983B-398640CC7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28" y="2654210"/>
                <a:ext cx="4102931" cy="2677656"/>
              </a:xfrm>
              <a:prstGeom prst="rect">
                <a:avLst/>
              </a:prstGeom>
              <a:blipFill>
                <a:blip r:embed="rId5"/>
                <a:stretch>
                  <a:fillRect l="-594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DF4E8A4-3717-4858-8E02-752390E78F7C}"/>
              </a:ext>
            </a:extLst>
          </p:cNvPr>
          <p:cNvSpPr/>
          <p:nvPr/>
        </p:nvSpPr>
        <p:spPr>
          <a:xfrm>
            <a:off x="6764179" y="4301021"/>
            <a:ext cx="168592" cy="168592"/>
          </a:xfrm>
          <a:prstGeom prst="ellipse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A4891E-E651-4758-8DD3-28424300EEBC}"/>
              </a:ext>
            </a:extLst>
          </p:cNvPr>
          <p:cNvGrpSpPr/>
          <p:nvPr/>
        </p:nvGrpSpPr>
        <p:grpSpPr>
          <a:xfrm>
            <a:off x="6829425" y="4360260"/>
            <a:ext cx="2114550" cy="1800225"/>
            <a:chOff x="8153400" y="5057775"/>
            <a:chExt cx="2114550" cy="180022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300EB8-A237-4A33-A537-F533186DDB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3400" y="5057775"/>
              <a:ext cx="409576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4" descr="globe isolated on pure white background | Pure white background, Earth day,  Pure products">
              <a:extLst>
                <a:ext uri="{FF2B5EF4-FFF2-40B4-BE49-F238E27FC236}">
                  <a16:creationId xmlns:a16="http://schemas.microsoft.com/office/drawing/2014/main" id="{210B540C-60AB-4E30-811F-D6A01DA06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5524582"/>
              <a:ext cx="1057275" cy="10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1,433 Game Streamer Stock Photos, Pictures &amp; Royalty-Free Images - iStock">
              <a:extLst>
                <a:ext uri="{FF2B5EF4-FFF2-40B4-BE49-F238E27FC236}">
                  <a16:creationId xmlns:a16="http://schemas.microsoft.com/office/drawing/2014/main" id="{EF5D15C5-CE30-4523-9D7F-FD56CDFBD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1100" y="5391150"/>
              <a:ext cx="1466850" cy="146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2AC71-D4F8-46E6-8529-5C4DB5274C99}"/>
                  </a:ext>
                </a:extLst>
              </p:cNvPr>
              <p:cNvSpPr txBox="1"/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52AC71-D4F8-46E6-8529-5C4DB527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BB6281B7-A7F5-4062-BCD8-1DD8D9C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 flipH="1">
            <a:off x="1843321" y="5017808"/>
            <a:ext cx="678157" cy="6781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E847A5-13A5-48CF-81F4-91A1CD71AA98}"/>
              </a:ext>
            </a:extLst>
          </p:cNvPr>
          <p:cNvSpPr txBox="1"/>
          <p:nvPr/>
        </p:nvSpPr>
        <p:spPr>
          <a:xfrm>
            <a:off x="1752398" y="5462941"/>
            <a:ext cx="3429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Think of this as an or</a:t>
            </a:r>
          </a:p>
        </p:txBody>
      </p:sp>
    </p:spTree>
    <p:extLst>
      <p:ext uri="{BB962C8B-B14F-4D97-AF65-F5344CB8AC3E}">
        <p14:creationId xmlns:p14="http://schemas.microsoft.com/office/powerpoint/2010/main" val="4213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7EBD202-F995-4BEB-B690-3FC8C98CF9F4}"/>
              </a:ext>
            </a:extLst>
          </p:cNvPr>
          <p:cNvSpPr/>
          <p:nvPr/>
        </p:nvSpPr>
        <p:spPr>
          <a:xfrm>
            <a:off x="5181600" y="2263600"/>
            <a:ext cx="5029200" cy="308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1EAAF0-0280-4DF9-9843-B5C5DB8F62EB}"/>
              </a:ext>
            </a:extLst>
          </p:cNvPr>
          <p:cNvSpPr/>
          <p:nvPr/>
        </p:nvSpPr>
        <p:spPr>
          <a:xfrm>
            <a:off x="9326975" y="4169870"/>
            <a:ext cx="168592" cy="168592"/>
          </a:xfrm>
          <a:prstGeom prst="ellipse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An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Event A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a subset of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e.g. A={streamer} or {streamer, farmer}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blipFill>
                <a:blip r:embed="rId2"/>
                <a:stretch>
                  <a:fillRect l="-819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2D8EE8F-FCB4-47FC-9025-0AD5AE46F66E}"/>
              </a:ext>
            </a:extLst>
          </p:cNvPr>
          <p:cNvGrpSpPr/>
          <p:nvPr/>
        </p:nvGrpSpPr>
        <p:grpSpPr>
          <a:xfrm>
            <a:off x="9395079" y="2276634"/>
            <a:ext cx="2575941" cy="1987057"/>
            <a:chOff x="9210675" y="1156193"/>
            <a:chExt cx="2575941" cy="198705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2CE863-08B3-4715-BE55-D0E3E4EB0BD7}"/>
                </a:ext>
              </a:extLst>
            </p:cNvPr>
            <p:cNvCxnSpPr/>
            <p:nvPr/>
          </p:nvCxnSpPr>
          <p:spPr>
            <a:xfrm flipH="1">
              <a:off x="9210675" y="2066925"/>
              <a:ext cx="1057275" cy="10763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2" name="Picture 4" descr="globe isolated on pure white background | Pure white background, Earth day,  Pure products">
              <a:extLst>
                <a:ext uri="{FF2B5EF4-FFF2-40B4-BE49-F238E27FC236}">
                  <a16:creationId xmlns:a16="http://schemas.microsoft.com/office/drawing/2014/main" id="{BDBEA4C0-51F3-4C59-A1D5-5AED8E3ED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0300" y="1333247"/>
              <a:ext cx="1057275" cy="10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rofessor Teacher Clip art - teacher png download - 800*1067 - Free  Transparent Professor png Download. - Clip Art Library">
              <a:extLst>
                <a:ext uri="{FF2B5EF4-FFF2-40B4-BE49-F238E27FC236}">
                  <a16:creationId xmlns:a16="http://schemas.microsoft.com/office/drawing/2014/main" id="{CE7B407B-7593-43F2-88E8-E3A58F9CA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704" y="1156193"/>
              <a:ext cx="823912" cy="109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4A65F9D5-61A7-4884-96BC-B862767E9A4C}"/>
              </a:ext>
            </a:extLst>
          </p:cNvPr>
          <p:cNvSpPr/>
          <p:nvPr/>
        </p:nvSpPr>
        <p:spPr>
          <a:xfrm>
            <a:off x="6764179" y="4301021"/>
            <a:ext cx="168592" cy="168592"/>
          </a:xfrm>
          <a:prstGeom prst="ellipse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98FAC4-7819-43A2-9247-7C8B4C6037E0}"/>
              </a:ext>
            </a:extLst>
          </p:cNvPr>
          <p:cNvGrpSpPr/>
          <p:nvPr/>
        </p:nvGrpSpPr>
        <p:grpSpPr>
          <a:xfrm>
            <a:off x="6829425" y="4360260"/>
            <a:ext cx="2114550" cy="1800225"/>
            <a:chOff x="8153400" y="5057775"/>
            <a:chExt cx="2114550" cy="180022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BBD8F6E-A64D-49D2-A403-27C5296960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3400" y="5057775"/>
              <a:ext cx="409576" cy="571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4" descr="globe isolated on pure white background | Pure white background, Earth day,  Pure products">
              <a:extLst>
                <a:ext uri="{FF2B5EF4-FFF2-40B4-BE49-F238E27FC236}">
                  <a16:creationId xmlns:a16="http://schemas.microsoft.com/office/drawing/2014/main" id="{C762782E-F74A-4F8C-A8FB-B594A9BC1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5524582"/>
              <a:ext cx="1057275" cy="1009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1,433 Game Streamer Stock Photos, Pictures &amp; Royalty-Free Images - iStock">
              <a:extLst>
                <a:ext uri="{FF2B5EF4-FFF2-40B4-BE49-F238E27FC236}">
                  <a16:creationId xmlns:a16="http://schemas.microsoft.com/office/drawing/2014/main" id="{B1BFA914-CABA-404A-BB3F-C40D0BAE0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1100" y="5391150"/>
              <a:ext cx="1466850" cy="146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/>
              <p:nvPr/>
            </p:nvSpPr>
            <p:spPr>
              <a:xfrm>
                <a:off x="220980" y="2171256"/>
                <a:ext cx="7840922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Assign a real number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to each event P(A).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Call it a probability if:</a:t>
                </a:r>
              </a:p>
              <a:p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2171256"/>
                <a:ext cx="7840922" cy="3108543"/>
              </a:xfrm>
              <a:prstGeom prst="rect">
                <a:avLst/>
              </a:prstGeom>
              <a:blipFill>
                <a:blip r:embed="rId6"/>
                <a:stretch>
                  <a:fillRect l="-1166" t="-1373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31F29E-6B80-4CB6-AA08-144BF8C4B68D}"/>
                  </a:ext>
                </a:extLst>
              </p:cNvPr>
              <p:cNvSpPr txBox="1"/>
              <p:nvPr/>
            </p:nvSpPr>
            <p:spPr>
              <a:xfrm>
                <a:off x="1008858" y="6374493"/>
                <a:ext cx="11411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A5A5A5"/>
                    </a:solidFill>
                    <a:latin typeface="Avenir Book" charset="0"/>
                  </a:rPr>
                  <a:t>*This is not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A5A5A5"/>
                    </a:solidFill>
                    <a:latin typeface="Avenir Book" charset="0"/>
                  </a:rPr>
                  <a:t>-</a:t>
                </a:r>
                <a:r>
                  <a:rPr lang="en-US" dirty="0" err="1">
                    <a:solidFill>
                      <a:srgbClr val="A5A5A5"/>
                    </a:solidFill>
                    <a:latin typeface="Avenir Book" charset="0"/>
                  </a:rPr>
                  <a:t>addivity</a:t>
                </a:r>
                <a:r>
                  <a:rPr lang="en-US" dirty="0">
                    <a:solidFill>
                      <a:srgbClr val="A5A5A5"/>
                    </a:solidFill>
                    <a:latin typeface="Avenir Book" charset="0"/>
                  </a:rPr>
                  <a:t> axiom typically cited as the 3</a:t>
                </a:r>
                <a:r>
                  <a:rPr lang="en-US" baseline="30000" dirty="0">
                    <a:solidFill>
                      <a:srgbClr val="A5A5A5"/>
                    </a:solidFill>
                    <a:latin typeface="Avenir Book" charset="0"/>
                  </a:rPr>
                  <a:t>rd</a:t>
                </a:r>
                <a:r>
                  <a:rPr lang="en-US" dirty="0">
                    <a:solidFill>
                      <a:srgbClr val="A5A5A5"/>
                    </a:solidFill>
                    <a:latin typeface="Avenir Book" charset="0"/>
                  </a:rPr>
                  <a:t> axiom but is roughly equivalent. Good enough for us.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31F29E-6B80-4CB6-AA08-144BF8C4B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58" y="6374493"/>
                <a:ext cx="11411741" cy="369332"/>
              </a:xfrm>
              <a:prstGeom prst="rect">
                <a:avLst/>
              </a:prstGeom>
              <a:blipFill>
                <a:blip r:embed="rId7"/>
                <a:stretch>
                  <a:fillRect l="-42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C40DE-F548-4FDE-B140-7C896E43B2C1}"/>
                  </a:ext>
                </a:extLst>
              </p:cNvPr>
              <p:cNvSpPr txBox="1"/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0C40DE-F548-4FDE-B140-7C896E43B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7EBD202-F995-4BEB-B690-3FC8C98CF9F4}"/>
              </a:ext>
            </a:extLst>
          </p:cNvPr>
          <p:cNvSpPr/>
          <p:nvPr/>
        </p:nvSpPr>
        <p:spPr>
          <a:xfrm>
            <a:off x="5181600" y="2263600"/>
            <a:ext cx="5029200" cy="308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An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Event A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a subset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e.g. A={streamer} or {streamer, farmer}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blipFill>
                <a:blip r:embed="rId2"/>
                <a:stretch>
                  <a:fillRect l="-819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/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Assign a real number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to each event P(A).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Call it a probability if:</a:t>
                </a:r>
              </a:p>
              <a:p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2000" b="1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20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blipFill>
                <a:blip r:embed="rId3"/>
                <a:stretch>
                  <a:fillRect l="-1921" t="-1373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/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83C7AD-DB97-4BB9-8460-8850850506DF}"/>
              </a:ext>
            </a:extLst>
          </p:cNvPr>
          <p:cNvSpPr/>
          <p:nvPr/>
        </p:nvSpPr>
        <p:spPr>
          <a:xfrm>
            <a:off x="6010275" y="3254039"/>
            <a:ext cx="2333625" cy="942975"/>
          </a:xfrm>
          <a:prstGeom prst="roundRect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Next LT Pro" panose="020B0504020202020204" pitchFamily="34" charset="0"/>
              </a:rPr>
              <a:t>Worlds where </a:t>
            </a:r>
            <a:br>
              <a:rPr lang="en-US" sz="1600" b="1" dirty="0">
                <a:latin typeface="Avenir Next LT Pro" panose="020B0504020202020204" pitchFamily="34" charset="0"/>
              </a:rPr>
            </a:br>
            <a:r>
              <a:rPr lang="en-US" sz="1600" b="1" dirty="0">
                <a:latin typeface="Avenir Next LT Pro" panose="020B0504020202020204" pitchFamily="34" charset="0"/>
              </a:rPr>
              <a:t>E is true</a:t>
            </a:r>
          </a:p>
        </p:txBody>
      </p:sp>
    </p:spTree>
    <p:extLst>
      <p:ext uri="{BB962C8B-B14F-4D97-AF65-F5344CB8AC3E}">
        <p14:creationId xmlns:p14="http://schemas.microsoft.com/office/powerpoint/2010/main" val="228744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An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Event A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a subset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e.g. A={streamer} or {streamer, farmer}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blipFill>
                <a:blip r:embed="rId2"/>
                <a:stretch>
                  <a:fillRect l="-819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/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Assign a real number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to each event P(A).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Call it a probability if:</a:t>
                </a:r>
              </a:p>
              <a:p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20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blipFill>
                <a:blip r:embed="rId3"/>
                <a:stretch>
                  <a:fillRect l="-1921" t="-1373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/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D62499-E7F8-4E37-91FA-3229A4A75C17}"/>
                  </a:ext>
                </a:extLst>
              </p:cNvPr>
              <p:cNvSpPr/>
              <p:nvPr/>
            </p:nvSpPr>
            <p:spPr>
              <a:xfrm>
                <a:off x="5181600" y="2263600"/>
                <a:ext cx="5029200" cy="3086100"/>
              </a:xfrm>
              <a:prstGeom prst="rect">
                <a:avLst/>
              </a:prstGeom>
              <a:solidFill>
                <a:srgbClr val="D73F0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venir Next LT Pro" panose="020B0504020202020204" pitchFamily="34" charset="0"/>
                  </a:rPr>
                  <a:t>Worlds where </a:t>
                </a:r>
                <a14:m>
                  <m:oMath xmlns:m="http://schemas.openxmlformats.org/officeDocument/2006/math">
                    <m:r>
                      <a:rPr lang="en-US" sz="1800" b="1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latin typeface="Avenir Next LT Pro" panose="020B0504020202020204" pitchFamily="34" charset="0"/>
                  </a:rPr>
                  <a:t> is true 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D62499-E7F8-4E37-91FA-3229A4A75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263600"/>
                <a:ext cx="5029200" cy="3086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4733352-64B9-4D6E-BEA8-3D78A3AF063B}"/>
              </a:ext>
            </a:extLst>
          </p:cNvPr>
          <p:cNvSpPr txBox="1"/>
          <p:nvPr/>
        </p:nvSpPr>
        <p:spPr>
          <a:xfrm>
            <a:off x="5810250" y="5438457"/>
            <a:ext cx="377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Worlds where any event occurs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3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An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Event A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a subset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e.g. A={streamer} or {streamer, farmer}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blipFill>
                <a:blip r:embed="rId2"/>
                <a:stretch>
                  <a:fillRect l="-819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/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Assign a real number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to each event P(A).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Call it a probability if:</a:t>
                </a:r>
              </a:p>
              <a:p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blipFill>
                <a:blip r:embed="rId3"/>
                <a:stretch>
                  <a:fillRect l="-1921" t="-1373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/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5A9EECA-0D1D-46B9-80E4-34B9FA302625}"/>
              </a:ext>
            </a:extLst>
          </p:cNvPr>
          <p:cNvSpPr/>
          <p:nvPr/>
        </p:nvSpPr>
        <p:spPr>
          <a:xfrm>
            <a:off x="5181600" y="2263600"/>
            <a:ext cx="5029200" cy="308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5F163-B6A0-444C-9C82-052FE5A18507}"/>
              </a:ext>
            </a:extLst>
          </p:cNvPr>
          <p:cNvSpPr txBox="1"/>
          <p:nvPr/>
        </p:nvSpPr>
        <p:spPr>
          <a:xfrm>
            <a:off x="5810250" y="5438457"/>
            <a:ext cx="377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Worlds where none of the possible events occur?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9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Sample Space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the set of all possible outcomes.</a:t>
                </a: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An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Event A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is a subset of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,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e.g. A={streamer} or {streamer, farmer}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830997"/>
              </a:xfrm>
              <a:prstGeom prst="rect">
                <a:avLst/>
              </a:prstGeom>
              <a:blipFill>
                <a:blip r:embed="rId2"/>
                <a:stretch>
                  <a:fillRect l="-819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/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Assign a real number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to each event P(A). </a:t>
                </a:r>
                <a:br>
                  <a:rPr lang="en-US" sz="2400" dirty="0">
                    <a:latin typeface="Avenir Next LT Pro" panose="020B0504020202020204" pitchFamily="34" charset="0"/>
                  </a:rPr>
                </a:br>
                <a:r>
                  <a:rPr lang="en-US" sz="2400" dirty="0">
                    <a:latin typeface="Avenir Next LT Pro" panose="020B0504020202020204" pitchFamily="34" charset="0"/>
                  </a:rPr>
                  <a:t>Call it a probability if:</a:t>
                </a:r>
              </a:p>
              <a:p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</m:e>
                      </m:d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US" sz="20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5C81A9-4C1F-4146-BFF1-9BB41E18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2171256"/>
                <a:ext cx="4760595" cy="3108543"/>
              </a:xfrm>
              <a:prstGeom prst="rect">
                <a:avLst/>
              </a:prstGeom>
              <a:blipFill>
                <a:blip r:embed="rId3"/>
                <a:stretch>
                  <a:fillRect l="-1921" t="-1373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/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CFB3F0-11D1-48F2-88F3-7F093DC8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1986590"/>
                <a:ext cx="4762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5A9EECA-0D1D-46B9-80E4-34B9FA302625}"/>
              </a:ext>
            </a:extLst>
          </p:cNvPr>
          <p:cNvSpPr/>
          <p:nvPr/>
        </p:nvSpPr>
        <p:spPr>
          <a:xfrm>
            <a:off x="5181600" y="2263600"/>
            <a:ext cx="5029200" cy="308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5F163-B6A0-444C-9C82-052FE5A18507}"/>
              </a:ext>
            </a:extLst>
          </p:cNvPr>
          <p:cNvSpPr txBox="1"/>
          <p:nvPr/>
        </p:nvSpPr>
        <p:spPr>
          <a:xfrm>
            <a:off x="5810250" y="5438457"/>
            <a:ext cx="377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Don’t want to double count the area of intersection!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71FC22-1407-4F7C-8D93-E5F0CF0D1D06}"/>
              </a:ext>
            </a:extLst>
          </p:cNvPr>
          <p:cNvSpPr/>
          <p:nvPr/>
        </p:nvSpPr>
        <p:spPr>
          <a:xfrm>
            <a:off x="5629275" y="2553305"/>
            <a:ext cx="2333625" cy="2390170"/>
          </a:xfrm>
          <a:prstGeom prst="roundRect">
            <a:avLst/>
          </a:prstGeom>
          <a:solidFill>
            <a:srgbClr val="D73F09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  <a:t>Worlds where </a:t>
            </a:r>
            <a:br>
              <a:rPr lang="en-US" sz="16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</a:br>
            <a:r>
              <a:rPr lang="en-US" sz="16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  <a:t>A is true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AAFEED-0C88-4B58-B3C2-D1D4827597F9}"/>
              </a:ext>
            </a:extLst>
          </p:cNvPr>
          <p:cNvSpPr/>
          <p:nvPr/>
        </p:nvSpPr>
        <p:spPr>
          <a:xfrm>
            <a:off x="7486650" y="3795738"/>
            <a:ext cx="2619375" cy="96202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  <a:t>Worlds where </a:t>
            </a:r>
            <a:br>
              <a:rPr lang="en-US" sz="16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</a:br>
            <a:r>
              <a:rPr lang="en-US" sz="16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  <a:t>B is true</a:t>
            </a:r>
          </a:p>
        </p:txBody>
      </p:sp>
    </p:spTree>
    <p:extLst>
      <p:ext uri="{BB962C8B-B14F-4D97-AF65-F5344CB8AC3E}">
        <p14:creationId xmlns:p14="http://schemas.microsoft.com/office/powerpoint/2010/main" val="377525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341743-F106-45E2-928F-B9E885D98AA6}"/>
              </a:ext>
            </a:extLst>
          </p:cNvPr>
          <p:cNvSpPr txBox="1"/>
          <p:nvPr/>
        </p:nvSpPr>
        <p:spPr>
          <a:xfrm>
            <a:off x="512901" y="719728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Marginalization: </a:t>
            </a:r>
            <a:r>
              <a:rPr lang="en-US" sz="2000" dirty="0">
                <a:latin typeface="Avenir Next LT Pro" panose="020B0504020202020204" pitchFamily="34" charset="0"/>
              </a:rPr>
              <a:t>Can “sum out” events from joint distributions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14F17D-9029-4071-B315-D230B9F41746}"/>
                  </a:ext>
                </a:extLst>
              </p:cNvPr>
              <p:cNvSpPr txBox="1"/>
              <p:nvPr/>
            </p:nvSpPr>
            <p:spPr>
              <a:xfrm>
                <a:off x="370026" y="2183711"/>
                <a:ext cx="6139542" cy="2367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Avenir Next LT Pro" panose="020B0504020202020204" pitchFamily="34" charset="0"/>
                  </a:rPr>
                  <a:t>Discrete:</a:t>
                </a:r>
              </a:p>
              <a:p>
                <a:r>
                  <a:rPr lang="en-US" sz="2800" dirty="0">
                    <a:latin typeface="Avenir Next LT Pro" panose="020B05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𝑉𝑎𝑙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800" dirty="0">
                  <a:latin typeface="Avenir Next LT Pro" panose="020B0504020202020204" pitchFamily="34" charset="0"/>
                </a:endParaRPr>
              </a:p>
              <a:p>
                <a:endParaRPr lang="en-US" sz="1800" dirty="0">
                  <a:latin typeface="Avenir Next LT Pro" panose="020B0504020202020204" pitchFamily="34" charset="0"/>
                </a:endParaRPr>
              </a:p>
              <a:p>
                <a:endParaRPr lang="en-US" sz="1800" dirty="0">
                  <a:latin typeface="Avenir Next LT Pro" panose="020B0504020202020204" pitchFamily="34" charset="0"/>
                </a:endParaRPr>
              </a:p>
              <a:p>
                <a:r>
                  <a:rPr lang="en-US" sz="1800" dirty="0">
                    <a:latin typeface="Avenir Next LT Pro" panose="020B0504020202020204" pitchFamily="34" charset="0"/>
                  </a:rPr>
                  <a:t>Continuous:</a:t>
                </a:r>
              </a:p>
              <a:p>
                <a:r>
                  <a:rPr lang="en-US" sz="2800" dirty="0">
                    <a:latin typeface="Avenir Next LT Pro" panose="020B05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𝑉𝑎𝑙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14F17D-9029-4071-B315-D230B9F4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26" y="2183711"/>
                <a:ext cx="6139542" cy="2367636"/>
              </a:xfrm>
              <a:prstGeom prst="rect">
                <a:avLst/>
              </a:prstGeom>
              <a:blipFill>
                <a:blip r:embed="rId2"/>
                <a:stretch>
                  <a:fillRect l="-894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165CC38-7563-43EC-9D20-8502F8A9F49C}"/>
              </a:ext>
            </a:extLst>
          </p:cNvPr>
          <p:cNvGrpSpPr/>
          <p:nvPr/>
        </p:nvGrpSpPr>
        <p:grpSpPr>
          <a:xfrm>
            <a:off x="5923017" y="1723214"/>
            <a:ext cx="5029200" cy="3086100"/>
            <a:chOff x="278080" y="2714185"/>
            <a:chExt cx="5029200" cy="30861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34B187-102F-4D2B-A6AA-0745D1DD0DDF}"/>
                </a:ext>
              </a:extLst>
            </p:cNvPr>
            <p:cNvSpPr/>
            <p:nvPr/>
          </p:nvSpPr>
          <p:spPr>
            <a:xfrm>
              <a:off x="278080" y="2714185"/>
              <a:ext cx="5029200" cy="308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1BA33D1-949D-496F-9F05-3073596600D4}"/>
                </a:ext>
              </a:extLst>
            </p:cNvPr>
            <p:cNvSpPr/>
            <p:nvPr/>
          </p:nvSpPr>
          <p:spPr>
            <a:xfrm>
              <a:off x="725755" y="3003890"/>
              <a:ext cx="2333625" cy="2390170"/>
            </a:xfrm>
            <a:prstGeom prst="roundRect">
              <a:avLst/>
            </a:prstGeom>
            <a:solidFill>
              <a:srgbClr val="D73F0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Worlds where </a:t>
              </a:r>
              <a:b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</a:br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A is true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960765B-AE4D-423D-82AE-BCEE07D8DA72}"/>
                </a:ext>
              </a:extLst>
            </p:cNvPr>
            <p:cNvSpPr/>
            <p:nvPr/>
          </p:nvSpPr>
          <p:spPr>
            <a:xfrm>
              <a:off x="2583130" y="4196961"/>
              <a:ext cx="2619375" cy="9620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Worlds where </a:t>
              </a:r>
              <a:b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</a:br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B is true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C7CFEB0-D86F-49DA-A49E-97B1E3FB4F3A}"/>
              </a:ext>
            </a:extLst>
          </p:cNvPr>
          <p:cNvSpPr txBox="1"/>
          <p:nvPr/>
        </p:nvSpPr>
        <p:spPr>
          <a:xfrm>
            <a:off x="8710448" y="2183711"/>
            <a:ext cx="2136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  <a:t>Worlds where </a:t>
            </a:r>
            <a:br>
              <a:rPr lang="en-US" sz="18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</a:br>
            <a:r>
              <a:rPr lang="en-US" sz="1800" b="1" dirty="0">
                <a:solidFill>
                  <a:sysClr val="windowText" lastClr="000000"/>
                </a:solidFill>
                <a:latin typeface="Avenir Next LT Pro" panose="020B0504020202020204" pitchFamily="34" charset="0"/>
              </a:rPr>
              <a:t>B is not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CD8B67-35FF-440B-9E3C-6507457445A1}"/>
                  </a:ext>
                </a:extLst>
              </p:cNvPr>
              <p:cNvSpPr txBox="1"/>
              <p:nvPr/>
            </p:nvSpPr>
            <p:spPr>
              <a:xfrm>
                <a:off x="6220183" y="4892547"/>
                <a:ext cx="44348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CD8B67-35FF-440B-9E3C-650745744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83" y="4892547"/>
                <a:ext cx="443486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6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77C245-7759-4F2A-9883-D6253A9F9F32}"/>
              </a:ext>
            </a:extLst>
          </p:cNvPr>
          <p:cNvSpPr txBox="1"/>
          <p:nvPr/>
        </p:nvSpPr>
        <p:spPr>
          <a:xfrm>
            <a:off x="512901" y="1043870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Conditional Distributions: </a:t>
            </a:r>
            <a:r>
              <a:rPr lang="en-US" sz="2000" dirty="0">
                <a:latin typeface="Avenir Next LT Pro" panose="020B0504020202020204" pitchFamily="34" charset="0"/>
              </a:rPr>
              <a:t>P(A|B) – Of worlds where B occurs, what fraction also have A?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5AD2E-D857-4C45-89AD-8D45B1F7CB76}"/>
                  </a:ext>
                </a:extLst>
              </p:cNvPr>
              <p:cNvSpPr txBox="1"/>
              <p:nvPr/>
            </p:nvSpPr>
            <p:spPr>
              <a:xfrm>
                <a:off x="966788" y="2991701"/>
                <a:ext cx="3144417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5AD2E-D857-4C45-89AD-8D45B1F7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8" y="2991701"/>
                <a:ext cx="3144417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E71BE06-69AA-4304-8899-EE0D587F6FFD}"/>
              </a:ext>
            </a:extLst>
          </p:cNvPr>
          <p:cNvSpPr txBox="1"/>
          <p:nvPr/>
        </p:nvSpPr>
        <p:spPr>
          <a:xfrm>
            <a:off x="512901" y="5665106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Chain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0CA94B-18A6-497B-B602-8DBFFFAB5571}"/>
                  </a:ext>
                </a:extLst>
              </p:cNvPr>
              <p:cNvSpPr txBox="1"/>
              <p:nvPr/>
            </p:nvSpPr>
            <p:spPr>
              <a:xfrm>
                <a:off x="3721284" y="5634329"/>
                <a:ext cx="61395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0CA94B-18A6-497B-B602-8DBFFFAB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84" y="5634329"/>
                <a:ext cx="6139542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2299611-320A-483A-99E3-4A89E21C9DD8}"/>
              </a:ext>
            </a:extLst>
          </p:cNvPr>
          <p:cNvGrpSpPr/>
          <p:nvPr/>
        </p:nvGrpSpPr>
        <p:grpSpPr>
          <a:xfrm>
            <a:off x="5176568" y="1849703"/>
            <a:ext cx="5029200" cy="3086100"/>
            <a:chOff x="278080" y="2714185"/>
            <a:chExt cx="5029200" cy="3086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C3D280-DDC7-464C-8067-E2D47BC4E5B8}"/>
                </a:ext>
              </a:extLst>
            </p:cNvPr>
            <p:cNvSpPr/>
            <p:nvPr/>
          </p:nvSpPr>
          <p:spPr>
            <a:xfrm>
              <a:off x="278080" y="2714185"/>
              <a:ext cx="5029200" cy="308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ED5EB63-1DBC-485E-BA05-1E95E6C5D0F0}"/>
                </a:ext>
              </a:extLst>
            </p:cNvPr>
            <p:cNvSpPr/>
            <p:nvPr/>
          </p:nvSpPr>
          <p:spPr>
            <a:xfrm>
              <a:off x="725755" y="3003890"/>
              <a:ext cx="2333625" cy="2390170"/>
            </a:xfrm>
            <a:prstGeom prst="roundRect">
              <a:avLst/>
            </a:prstGeom>
            <a:solidFill>
              <a:srgbClr val="D73F0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Worlds where </a:t>
              </a:r>
              <a:b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</a:br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A is true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3049A7-EDF7-46DB-B202-7661EE961027}"/>
                </a:ext>
              </a:extLst>
            </p:cNvPr>
            <p:cNvSpPr/>
            <p:nvPr/>
          </p:nvSpPr>
          <p:spPr>
            <a:xfrm>
              <a:off x="2583130" y="4196961"/>
              <a:ext cx="2619375" cy="9620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Worlds where </a:t>
              </a:r>
              <a:b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</a:br>
              <a:r>
                <a:rPr lang="en-US" sz="1600" b="1" dirty="0">
                  <a:solidFill>
                    <a:sysClr val="windowText" lastClr="000000"/>
                  </a:solidFill>
                  <a:latin typeface="Avenir Next LT Pro" panose="020B0504020202020204" pitchFamily="34" charset="0"/>
                </a:rPr>
                <a:t>B is true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39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C60F-2FB7-4258-B9C8-4879275C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Out!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BF8B2-9610-4ADF-A659-614500EC8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B0BAD-87E5-4D8A-8D9A-0797AF8AC86D}"/>
              </a:ext>
            </a:extLst>
          </p:cNvPr>
          <p:cNvSpPr txBox="1"/>
          <p:nvPr/>
        </p:nvSpPr>
        <p:spPr>
          <a:xfrm>
            <a:off x="512901" y="1104110"/>
            <a:ext cx="111661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HW1 is out now. Due in 2 weeks. </a:t>
            </a:r>
            <a:r>
              <a:rPr lang="en-US" sz="2400" dirty="0">
                <a:latin typeface="Avenir Next LT Pro" panose="020B0504020202020204" pitchFamily="34" charset="0"/>
              </a:rPr>
              <a:t>Has two parts: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Implement k Nearest Neighbors and K-Fold Cross Validation and reason about our dataset/preprocessing (80% of the points)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Some math to fit parameters to a Poisson-Gamma model. We will cover the principles involved today with different distributions.  (20% of the points)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Involves submission to a class Kaggle competition for the test set. Bonus points for beating the TA entry. Bragging rights for being in the top 5.</a:t>
            </a:r>
          </a:p>
        </p:txBody>
      </p:sp>
    </p:spTree>
    <p:extLst>
      <p:ext uri="{BB962C8B-B14F-4D97-AF65-F5344CB8AC3E}">
        <p14:creationId xmlns:p14="http://schemas.microsoft.com/office/powerpoint/2010/main" val="152605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77C245-7759-4F2A-9883-D6253A9F9F32}"/>
              </a:ext>
            </a:extLst>
          </p:cNvPr>
          <p:cNvSpPr txBox="1"/>
          <p:nvPr/>
        </p:nvSpPr>
        <p:spPr>
          <a:xfrm>
            <a:off x="512901" y="1043870"/>
            <a:ext cx="11166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Bayes Rule: </a:t>
            </a:r>
            <a:r>
              <a:rPr lang="en-US" sz="2000" dirty="0">
                <a:latin typeface="Avenir Next LT Pro" panose="020B0504020202020204" pitchFamily="34" charset="0"/>
              </a:rPr>
              <a:t>A useful way to reverse direction of conditional distributions. Combines chain rule and definition of conditional distribution. Simple yet fundamental.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5AD2E-D857-4C45-89AD-8D45B1F7CB76}"/>
                  </a:ext>
                </a:extLst>
              </p:cNvPr>
              <p:cNvSpPr txBox="1"/>
              <p:nvPr/>
            </p:nvSpPr>
            <p:spPr>
              <a:xfrm>
                <a:off x="3064156" y="3196975"/>
                <a:ext cx="5238069" cy="874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B5AD2E-D857-4C45-89AD-8D45B1F7C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6" y="3196975"/>
                <a:ext cx="5238069" cy="874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87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Avenir Next LT Pro" panose="020B0504020202020204" pitchFamily="34" charset="0"/>
                  </a:rPr>
                  <a:t>A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Random Variable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X is a mapping between events in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to numbers.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461665"/>
              </a:xfrm>
              <a:prstGeom prst="rect">
                <a:avLst/>
              </a:prstGeom>
              <a:blipFill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07CC414-595E-422F-BDA1-2D327288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54249"/>
              </p:ext>
            </p:extLst>
          </p:nvPr>
        </p:nvGraphicFramePr>
        <p:xfrm>
          <a:off x="2933700" y="2144395"/>
          <a:ext cx="70431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633">
                  <a:extLst>
                    <a:ext uri="{9D8B030D-6E8A-4147-A177-3AD203B41FA5}">
                      <a16:colId xmlns:a16="http://schemas.microsoft.com/office/drawing/2014/main" val="3428180009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3437149644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4111759523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4087468111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287980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1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Streamer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Professor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Telemarketer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Programmer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7024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DE8B502-C8C3-4F1C-BBBF-2402D935740D}"/>
              </a:ext>
            </a:extLst>
          </p:cNvPr>
          <p:cNvSpPr txBox="1"/>
          <p:nvPr/>
        </p:nvSpPr>
        <p:spPr>
          <a:xfrm>
            <a:off x="1946022" y="2106295"/>
            <a:ext cx="1203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X(A)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0C0B1-43ED-4A00-800C-25B320B37878}"/>
              </a:ext>
            </a:extLst>
          </p:cNvPr>
          <p:cNvSpPr txBox="1"/>
          <p:nvPr/>
        </p:nvSpPr>
        <p:spPr>
          <a:xfrm>
            <a:off x="1543050" y="2502861"/>
            <a:ext cx="1326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Event A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7968430-C06B-4633-BCEE-61D88BAFC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3456"/>
              </p:ext>
            </p:extLst>
          </p:nvPr>
        </p:nvGraphicFramePr>
        <p:xfrm>
          <a:off x="2933700" y="4074030"/>
          <a:ext cx="70431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633">
                  <a:extLst>
                    <a:ext uri="{9D8B030D-6E8A-4147-A177-3AD203B41FA5}">
                      <a16:colId xmlns:a16="http://schemas.microsoft.com/office/drawing/2014/main" val="3428180009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3437149644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4111759523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4087468111"/>
                    </a:ext>
                  </a:extLst>
                </a:gridCol>
                <a:gridCol w="1408633">
                  <a:extLst>
                    <a:ext uri="{9D8B030D-6E8A-4147-A177-3AD203B41FA5}">
                      <a16:colId xmlns:a16="http://schemas.microsoft.com/office/drawing/2014/main" val="287980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71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H,H,T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T,T,H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H,T,H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T,T,T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70248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3620F55-1AE1-4F2A-AAE2-911F2F163189}"/>
              </a:ext>
            </a:extLst>
          </p:cNvPr>
          <p:cNvSpPr txBox="1"/>
          <p:nvPr/>
        </p:nvSpPr>
        <p:spPr>
          <a:xfrm>
            <a:off x="1946022" y="4035930"/>
            <a:ext cx="1203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Y(B)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5CCCA0-F2CC-4EB0-B5C0-1FD8301253E6}"/>
              </a:ext>
            </a:extLst>
          </p:cNvPr>
          <p:cNvSpPr txBox="1"/>
          <p:nvPr/>
        </p:nvSpPr>
        <p:spPr>
          <a:xfrm>
            <a:off x="1543050" y="4432496"/>
            <a:ext cx="1326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Event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293FF-30C3-40C6-9EA9-E507321CDE3C}"/>
              </a:ext>
            </a:extLst>
          </p:cNvPr>
          <p:cNvSpPr txBox="1"/>
          <p:nvPr/>
        </p:nvSpPr>
        <p:spPr>
          <a:xfrm>
            <a:off x="2619375" y="3646297"/>
            <a:ext cx="742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Coin flip example. What does the random variable Y represent?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/>
              <p:nvPr/>
            </p:nvSpPr>
            <p:spPr>
              <a:xfrm>
                <a:off x="512901" y="697515"/>
                <a:ext cx="111661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Avenir Next LT Pro" panose="020B0504020202020204" pitchFamily="34" charset="0"/>
                  </a:rPr>
                  <a:t>A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Random Variable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X is a mapping between events in </a:t>
                </a:r>
                <a14:m>
                  <m:oMath xmlns:m="http://schemas.openxmlformats.org/officeDocument/2006/math">
                    <m:r>
                      <a:rPr lang="en-US" sz="24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to numbers.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C09E15-F9C2-4F5A-9942-2248E0E1A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97515"/>
                <a:ext cx="11166198" cy="461665"/>
              </a:xfrm>
              <a:prstGeom prst="rect">
                <a:avLst/>
              </a:prstGeom>
              <a:blipFill>
                <a:blip r:embed="rId2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95D10B-A250-4174-B4F9-0E187A31240C}"/>
              </a:ext>
            </a:extLst>
          </p:cNvPr>
          <p:cNvSpPr txBox="1"/>
          <p:nvPr/>
        </p:nvSpPr>
        <p:spPr>
          <a:xfrm>
            <a:off x="512901" y="2021490"/>
            <a:ext cx="91549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Discrete</a:t>
            </a:r>
            <a:r>
              <a:rPr lang="en-US" sz="2400" dirty="0">
                <a:latin typeface="Avenir Next LT Pro" panose="020B0504020202020204" pitchFamily="34" charset="0"/>
              </a:rPr>
              <a:t> random variables take on one of a finite set of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Can reason about the probability of specific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9F304-01E9-4929-A947-C4CAC37B733E}"/>
              </a:ext>
            </a:extLst>
          </p:cNvPr>
          <p:cNvSpPr txBox="1"/>
          <p:nvPr/>
        </p:nvSpPr>
        <p:spPr>
          <a:xfrm>
            <a:off x="512900" y="4055021"/>
            <a:ext cx="8926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Continuous</a:t>
            </a:r>
            <a:r>
              <a:rPr lang="en-US" sz="2400" dirty="0">
                <a:latin typeface="Avenir Next LT Pro" panose="020B0504020202020204" pitchFamily="34" charset="0"/>
              </a:rPr>
              <a:t> random variables take on one of an infinite set of values (e.g. height)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Probability of any specific value is pretty much zero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Easier to talk about probability of being in a range</a:t>
            </a:r>
          </a:p>
        </p:txBody>
      </p:sp>
      <p:pic>
        <p:nvPicPr>
          <p:cNvPr id="17" name="Picture 8" descr="September | 2013 | A Seat By The Fire">
            <a:extLst>
              <a:ext uri="{FF2B5EF4-FFF2-40B4-BE49-F238E27FC236}">
                <a16:creationId xmlns:a16="http://schemas.microsoft.com/office/drawing/2014/main" id="{879E9771-10E3-44D4-A00D-0E1AB232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582" y="1728454"/>
            <a:ext cx="2357438" cy="14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ideal heights for men and women have been revealed | Metro News">
            <a:extLst>
              <a:ext uri="{FF2B5EF4-FFF2-40B4-BE49-F238E27FC236}">
                <a16:creationId xmlns:a16="http://schemas.microsoft.com/office/drawing/2014/main" id="{CDADEF5F-5093-404D-8511-2B729E824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7"/>
          <a:stretch/>
        </p:blipFill>
        <p:spPr bwMode="auto">
          <a:xfrm>
            <a:off x="9898761" y="3865065"/>
            <a:ext cx="1887855" cy="208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9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09E15-F9C2-4F5A-9942-2248E0E1AAC7}"/>
              </a:ext>
            </a:extLst>
          </p:cNvPr>
          <p:cNvSpPr txBox="1"/>
          <p:nvPr/>
        </p:nvSpPr>
        <p:spPr>
          <a:xfrm>
            <a:off x="512901" y="631313"/>
            <a:ext cx="1116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Probability densities </a:t>
            </a:r>
            <a:r>
              <a:rPr lang="en-US" sz="2400" dirty="0">
                <a:latin typeface="Avenir Next LT Pro" panose="020B0504020202020204" pitchFamily="34" charset="0"/>
              </a:rPr>
              <a:t>describe a mapping from values of X to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1804D-F2DA-455D-848F-82790D0498B7}"/>
                  </a:ext>
                </a:extLst>
              </p:cNvPr>
              <p:cNvSpPr txBox="1"/>
              <p:nvPr/>
            </p:nvSpPr>
            <p:spPr>
              <a:xfrm>
                <a:off x="672443" y="1505759"/>
                <a:ext cx="486634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latin typeface="Avenir Next LT Pro" panose="020B0504020202020204" pitchFamily="34" charset="0"/>
                  </a:rPr>
                  <a:t>Discrete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random variable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X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has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 probability mass function (</a:t>
                </a:r>
                <a:r>
                  <a:rPr lang="en-US" sz="2000" b="1" dirty="0" err="1">
                    <a:latin typeface="Avenir Next LT Pro" panose="020B0504020202020204" pitchFamily="34" charset="0"/>
                  </a:rPr>
                  <a:t>pmf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1804D-F2DA-455D-848F-82790D04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43" y="1505759"/>
                <a:ext cx="4866346" cy="707886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20BF10-FCAC-4A7E-AF94-238A95FECA22}"/>
                  </a:ext>
                </a:extLst>
              </p:cNvPr>
              <p:cNvSpPr txBox="1"/>
              <p:nvPr/>
            </p:nvSpPr>
            <p:spPr>
              <a:xfrm>
                <a:off x="1380867" y="4062635"/>
                <a:ext cx="3449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20BF10-FCAC-4A7E-AF94-238A95FE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67" y="4062635"/>
                <a:ext cx="3449499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655ACE-5B88-4287-9931-00F1D05E05E0}"/>
                  </a:ext>
                </a:extLst>
              </p:cNvPr>
              <p:cNvSpPr txBox="1"/>
              <p:nvPr/>
            </p:nvSpPr>
            <p:spPr>
              <a:xfrm>
                <a:off x="1699954" y="4981904"/>
                <a:ext cx="2811324" cy="1036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655ACE-5B88-4287-9931-00F1D05E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54" y="4981904"/>
                <a:ext cx="2811324" cy="1036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ABFFF9-7F17-4614-8938-88ED851A974F}"/>
                  </a:ext>
                </a:extLst>
              </p:cNvPr>
              <p:cNvSpPr txBox="1"/>
              <p:nvPr/>
            </p:nvSpPr>
            <p:spPr>
              <a:xfrm>
                <a:off x="916522" y="2814961"/>
                <a:ext cx="43781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ABFFF9-7F17-4614-8938-88ED851A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2" y="2814961"/>
                <a:ext cx="4378188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92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ABFFF9-7F17-4614-8938-88ED851A974F}"/>
                  </a:ext>
                </a:extLst>
              </p:cNvPr>
              <p:cNvSpPr txBox="1"/>
              <p:nvPr/>
            </p:nvSpPr>
            <p:spPr>
              <a:xfrm>
                <a:off x="2458511" y="2839243"/>
                <a:ext cx="727497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♠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♣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♡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♢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♠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♣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♡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♢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			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♠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♣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♡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♢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ABFFF9-7F17-4614-8938-88ED851A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511" y="2839243"/>
                <a:ext cx="7274978" cy="1569660"/>
              </a:xfrm>
              <a:prstGeom prst="rect">
                <a:avLst/>
              </a:prstGeom>
              <a:blipFill>
                <a:blip r:embed="rId2"/>
                <a:stretch>
                  <a:fillRect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56B1A4-1092-4DFA-84AA-9D776B23B8A8}"/>
                  </a:ext>
                </a:extLst>
              </p:cNvPr>
              <p:cNvSpPr txBox="1"/>
              <p:nvPr/>
            </p:nvSpPr>
            <p:spPr>
              <a:xfrm>
                <a:off x="1264910" y="1432483"/>
                <a:ext cx="96621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Avenir Next LT Pro" panose="020B0504020202020204" pitchFamily="34" charset="0"/>
                  </a:rPr>
                  <a:t>Sample Space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♣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♡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♢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♣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♡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♢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♣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♡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♢</m:t>
                        </m:r>
                      </m:e>
                    </m:d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56B1A4-1092-4DFA-84AA-9D776B23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10" y="1432483"/>
                <a:ext cx="9662181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833544-79A7-4B64-A9B9-D288FB7CB3AD}"/>
              </a:ext>
            </a:extLst>
          </p:cNvPr>
          <p:cNvSpPr txBox="1"/>
          <p:nvPr/>
        </p:nvSpPr>
        <p:spPr>
          <a:xfrm>
            <a:off x="644594" y="863440"/>
            <a:ext cx="9300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Consider drawing a card from a standard 52 card deck: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461F-7C78-4887-A8E0-355CA044E04A}"/>
              </a:ext>
            </a:extLst>
          </p:cNvPr>
          <p:cNvSpPr txBox="1"/>
          <p:nvPr/>
        </p:nvSpPr>
        <p:spPr>
          <a:xfrm>
            <a:off x="644594" y="2282057"/>
            <a:ext cx="9300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Let’s define a discrete random variable </a:t>
            </a:r>
            <a:r>
              <a:rPr lang="en-US" sz="2000" b="1" dirty="0">
                <a:latin typeface="Avenir Next LT Pro" panose="020B0504020202020204" pitchFamily="34" charset="0"/>
              </a:rPr>
              <a:t>X</a:t>
            </a:r>
            <a:r>
              <a:rPr lang="en-US" sz="2000" dirty="0">
                <a:latin typeface="Avenir Next LT Pro" panose="020B0504020202020204" pitchFamily="34" charset="0"/>
              </a:rPr>
              <a:t> such that: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163B9-9042-412A-8F51-61D6EC3126C0}"/>
                  </a:ext>
                </a:extLst>
              </p:cNvPr>
              <p:cNvSpPr txBox="1"/>
              <p:nvPr/>
            </p:nvSpPr>
            <p:spPr>
              <a:xfrm>
                <a:off x="2077511" y="5376002"/>
                <a:ext cx="7274978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sepChr m:val="∣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=13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9163B9-9042-412A-8F51-61D6EC312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511" y="5376002"/>
                <a:ext cx="7274978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2C1ADB1-0DEA-45B7-8C0A-19C91CDAD17B}"/>
              </a:ext>
            </a:extLst>
          </p:cNvPr>
          <p:cNvSpPr txBox="1"/>
          <p:nvPr/>
        </p:nvSpPr>
        <p:spPr>
          <a:xfrm>
            <a:off x="644594" y="4771244"/>
            <a:ext cx="9300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Check the probability of a specific outcome:</a:t>
            </a:r>
          </a:p>
        </p:txBody>
      </p:sp>
    </p:spTree>
    <p:extLst>
      <p:ext uri="{BB962C8B-B14F-4D97-AF65-F5344CB8AC3E}">
        <p14:creationId xmlns:p14="http://schemas.microsoft.com/office/powerpoint/2010/main" val="404410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1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33544-79A7-4B64-A9B9-D288FB7CB3AD}"/>
              </a:ext>
            </a:extLst>
          </p:cNvPr>
          <p:cNvSpPr txBox="1"/>
          <p:nvPr/>
        </p:nvSpPr>
        <p:spPr>
          <a:xfrm>
            <a:off x="282644" y="768190"/>
            <a:ext cx="9300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Common discrete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D1118B-E32C-47F0-8227-8BCA2B286F83}"/>
                  </a:ext>
                </a:extLst>
              </p:cNvPr>
              <p:cNvSpPr txBox="1"/>
              <p:nvPr/>
            </p:nvSpPr>
            <p:spPr>
              <a:xfrm>
                <a:off x="548227" y="1580399"/>
                <a:ext cx="5810250" cy="1307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Binary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</a:rPr>
                  <a:t> is distributed according to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𝑩𝒆𝒓𝒏𝒐𝒖𝒍𝒍𝒊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Avenir Next LT Pro" panose="020B0504020202020204" pitchFamily="34" charset="0"/>
                  </a:rPr>
                  <a:t> if:</a:t>
                </a:r>
              </a:p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D1118B-E32C-47F0-8227-8BCA2B2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7" y="1580399"/>
                <a:ext cx="5810250" cy="1307987"/>
              </a:xfrm>
              <a:prstGeom prst="rect">
                <a:avLst/>
              </a:prstGeom>
              <a:blipFill>
                <a:blip r:embed="rId2"/>
                <a:stretch>
                  <a:fillRect t="-1860" b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CC086-2BFA-4D87-B6D4-37A64DA55A8F}"/>
                  </a:ext>
                </a:extLst>
              </p:cNvPr>
              <p:cNvSpPr txBox="1"/>
              <p:nvPr/>
            </p:nvSpPr>
            <p:spPr>
              <a:xfrm>
                <a:off x="548227" y="4357783"/>
                <a:ext cx="5810250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Discrete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</a:rPr>
                  <a:t> is distributed according to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𝑪𝒂𝒕𝒆𝒈𝒐𝒓𝒊𝒄𝒂𝒍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latin typeface="Avenir Next LT Pro" panose="020B0504020202020204" pitchFamily="34" charset="0"/>
                  </a:rPr>
                  <a:t> if:</a:t>
                </a:r>
              </a:p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Avenir Next LT Pro" panose="020B0504020202020204" pitchFamily="34" charset="0"/>
                </a:endParaRPr>
              </a:p>
              <a:p>
                <a:pPr algn="ctr"/>
                <a:endParaRPr lang="en-US" sz="2400" b="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CC086-2BFA-4D87-B6D4-37A64DA5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7" y="4357783"/>
                <a:ext cx="5810250" cy="1661993"/>
              </a:xfrm>
              <a:prstGeom prst="rect">
                <a:avLst/>
              </a:prstGeom>
              <a:blipFill>
                <a:blip r:embed="rId3"/>
                <a:stretch>
                  <a:fillRect t="-1838" r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ernoulli Distribution -- from Wolfram MathWorld">
            <a:extLst>
              <a:ext uri="{FF2B5EF4-FFF2-40B4-BE49-F238E27FC236}">
                <a16:creationId xmlns:a16="http://schemas.microsoft.com/office/drawing/2014/main" id="{05303B76-33A9-41A7-BC20-0D777BA56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9"/>
          <a:stretch/>
        </p:blipFill>
        <p:spPr bwMode="auto">
          <a:xfrm>
            <a:off x="7193740" y="1615678"/>
            <a:ext cx="2199737" cy="123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egorical Distributions">
            <a:extLst>
              <a:ext uri="{FF2B5EF4-FFF2-40B4-BE49-F238E27FC236}">
                <a16:creationId xmlns:a16="http://schemas.microsoft.com/office/drawing/2014/main" id="{60946779-ABF1-46A0-9B92-50A5C26A6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8"/>
          <a:stretch/>
        </p:blipFill>
        <p:spPr bwMode="auto">
          <a:xfrm>
            <a:off x="7114890" y="4357783"/>
            <a:ext cx="2357438" cy="15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Man Who Flipped a Coin: A Short Story – Christopher John Lindsay">
            <a:extLst>
              <a:ext uri="{FF2B5EF4-FFF2-40B4-BE49-F238E27FC236}">
                <a16:creationId xmlns:a16="http://schemas.microsoft.com/office/drawing/2014/main" id="{1B55A94F-D42C-4790-986E-0C41D3A2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478" y="1429530"/>
            <a:ext cx="1073522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ptember | 2013 | A Seat By The Fire">
            <a:extLst>
              <a:ext uri="{FF2B5EF4-FFF2-40B4-BE49-F238E27FC236}">
                <a16:creationId xmlns:a16="http://schemas.microsoft.com/office/drawing/2014/main" id="{7F55EBE0-F483-48F0-A122-2AFD0621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503" y="4411858"/>
            <a:ext cx="2357438" cy="141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09E15-F9C2-4F5A-9942-2248E0E1AAC7}"/>
              </a:ext>
            </a:extLst>
          </p:cNvPr>
          <p:cNvSpPr txBox="1"/>
          <p:nvPr/>
        </p:nvSpPr>
        <p:spPr>
          <a:xfrm>
            <a:off x="512901" y="631313"/>
            <a:ext cx="1116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Next LT Pro" panose="020B0504020202020204" pitchFamily="34" charset="0"/>
              </a:rPr>
              <a:t>Probability densities </a:t>
            </a:r>
            <a:r>
              <a:rPr lang="en-US" sz="2400" dirty="0">
                <a:latin typeface="Avenir Next LT Pro" panose="020B0504020202020204" pitchFamily="34" charset="0"/>
              </a:rPr>
              <a:t>describe a mapping from values of X to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1804D-F2DA-455D-848F-82790D0498B7}"/>
                  </a:ext>
                </a:extLst>
              </p:cNvPr>
              <p:cNvSpPr txBox="1"/>
              <p:nvPr/>
            </p:nvSpPr>
            <p:spPr>
              <a:xfrm>
                <a:off x="672443" y="1505759"/>
                <a:ext cx="486634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Discrete</a:t>
                </a:r>
                <a:r>
                  <a:rPr lang="en-US" sz="2000" dirty="0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 random variable </a:t>
                </a:r>
                <a:r>
                  <a:rPr lang="en-US" sz="2000" b="1" dirty="0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X</a:t>
                </a:r>
                <a:r>
                  <a:rPr lang="en-US" sz="2000" dirty="0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 has</a:t>
                </a:r>
                <a:r>
                  <a:rPr lang="en-US" sz="2000" b="1" dirty="0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 probability mass function (</a:t>
                </a:r>
                <a:r>
                  <a:rPr lang="en-US" sz="2000" b="1" dirty="0" err="1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pmf</a:t>
                </a:r>
                <a:r>
                  <a:rPr lang="en-US" sz="2000" b="1" dirty="0">
                    <a:solidFill>
                      <a:schemeClr val="bg2">
                        <a:lumMod val="90000"/>
                      </a:schemeClr>
                    </a:solidFill>
                    <a:latin typeface="Avenir Next LT Pro" panose="020B0504020202020204" pitchFamily="34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bg2">
                      <a:lumMod val="90000"/>
                    </a:schemeClr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1804D-F2DA-455D-848F-82790D04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43" y="1505759"/>
                <a:ext cx="4866346" cy="707886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86044B-8BE1-4744-B993-AC57C3CD0A35}"/>
                  </a:ext>
                </a:extLst>
              </p:cNvPr>
              <p:cNvSpPr txBox="1"/>
              <p:nvPr/>
            </p:nvSpPr>
            <p:spPr>
              <a:xfrm>
                <a:off x="6769860" y="1505759"/>
                <a:ext cx="50167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latin typeface="Avenir Next LT Pro" panose="020B0504020202020204" pitchFamily="34" charset="0"/>
                  </a:rPr>
                  <a:t>Continuous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random variable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X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has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 probability density function (pdf)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86044B-8BE1-4744-B993-AC57C3CD0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860" y="1505759"/>
                <a:ext cx="5016756" cy="707886"/>
              </a:xfrm>
              <a:prstGeom prst="rect">
                <a:avLst/>
              </a:prstGeom>
              <a:blipFill>
                <a:blip r:embed="rId3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20BF10-FCAC-4A7E-AF94-238A95FECA22}"/>
                  </a:ext>
                </a:extLst>
              </p:cNvPr>
              <p:cNvSpPr txBox="1"/>
              <p:nvPr/>
            </p:nvSpPr>
            <p:spPr>
              <a:xfrm>
                <a:off x="1380867" y="4062635"/>
                <a:ext cx="3449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≤1 ∀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90000"/>
                    </a:schemeClr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20BF10-FCAC-4A7E-AF94-238A95FE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867" y="4062635"/>
                <a:ext cx="3449499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655ACE-5B88-4287-9931-00F1D05E05E0}"/>
                  </a:ext>
                </a:extLst>
              </p:cNvPr>
              <p:cNvSpPr txBox="1"/>
              <p:nvPr/>
            </p:nvSpPr>
            <p:spPr>
              <a:xfrm>
                <a:off x="1699954" y="4981904"/>
                <a:ext cx="2811324" cy="1036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𝑉𝑎𝑙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90000"/>
                    </a:schemeClr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655ACE-5B88-4287-9931-00F1D05E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54" y="4981904"/>
                <a:ext cx="2811324" cy="1036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ABFFF9-7F17-4614-8938-88ED851A974F}"/>
                  </a:ext>
                </a:extLst>
              </p:cNvPr>
              <p:cNvSpPr txBox="1"/>
              <p:nvPr/>
            </p:nvSpPr>
            <p:spPr>
              <a:xfrm>
                <a:off x="916522" y="2814961"/>
                <a:ext cx="43781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>
                      <a:lumMod val="90000"/>
                    </a:schemeClr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ABFFF9-7F17-4614-8938-88ED851A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22" y="2814961"/>
                <a:ext cx="4378188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4EE24A-690D-4542-9A7D-F8F00B2B5893}"/>
                  </a:ext>
                </a:extLst>
              </p:cNvPr>
              <p:cNvSpPr txBox="1"/>
              <p:nvPr/>
            </p:nvSpPr>
            <p:spPr>
              <a:xfrm>
                <a:off x="7553489" y="4062635"/>
                <a:ext cx="34494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4EE24A-690D-4542-9A7D-F8F00B2B5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89" y="4062635"/>
                <a:ext cx="3449499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A8319-D027-45B9-993F-ABF8E51B8364}"/>
                  </a:ext>
                </a:extLst>
              </p:cNvPr>
              <p:cNvSpPr txBox="1"/>
              <p:nvPr/>
            </p:nvSpPr>
            <p:spPr>
              <a:xfrm>
                <a:off x="6845065" y="2568226"/>
                <a:ext cx="4866346" cy="955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sepChr m:val="∣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A8319-D027-45B9-993F-ABF8E51B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065" y="2568226"/>
                <a:ext cx="4866346" cy="9551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70C62-DFE5-4B0E-81AE-BD85024AAC32}"/>
                  </a:ext>
                </a:extLst>
              </p:cNvPr>
              <p:cNvSpPr txBox="1"/>
              <p:nvPr/>
            </p:nvSpPr>
            <p:spPr>
              <a:xfrm>
                <a:off x="6845065" y="4998607"/>
                <a:ext cx="4866346" cy="1002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070C62-DFE5-4B0E-81AE-BD85024A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065" y="4998607"/>
                <a:ext cx="4866346" cy="1002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Arrow: Slight curve with solid fill">
            <a:extLst>
              <a:ext uri="{FF2B5EF4-FFF2-40B4-BE49-F238E27FC236}">
                <a16:creationId xmlns:a16="http://schemas.microsoft.com/office/drawing/2014/main" id="{488E7224-E097-4052-A7B5-B577C3246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2557" y="3975697"/>
            <a:ext cx="678157" cy="678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8F8C41-2817-483D-8BC1-AD1C0C382206}"/>
              </a:ext>
            </a:extLst>
          </p:cNvPr>
          <p:cNvSpPr txBox="1"/>
          <p:nvPr/>
        </p:nvSpPr>
        <p:spPr>
          <a:xfrm>
            <a:off x="4603675" y="3857422"/>
            <a:ext cx="2645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Note that f can be greater than 1</a:t>
            </a:r>
          </a:p>
        </p:txBody>
      </p:sp>
    </p:spTree>
    <p:extLst>
      <p:ext uri="{BB962C8B-B14F-4D97-AF65-F5344CB8AC3E}">
        <p14:creationId xmlns:p14="http://schemas.microsoft.com/office/powerpoint/2010/main" val="17338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A8319-D027-45B9-993F-ABF8E51B8364}"/>
                  </a:ext>
                </a:extLst>
              </p:cNvPr>
              <p:cNvSpPr txBox="1"/>
              <p:nvPr/>
            </p:nvSpPr>
            <p:spPr>
              <a:xfrm>
                <a:off x="229195" y="2052650"/>
                <a:ext cx="5257545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&lt;5.5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10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−10(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−5.5)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≥5.5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A8319-D027-45B9-993F-ABF8E51B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5" y="2052650"/>
                <a:ext cx="5257545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AF4C-FC3E-436A-8A7E-37B048BA712F}"/>
                  </a:ext>
                </a:extLst>
              </p:cNvPr>
              <p:cNvSpPr txBox="1"/>
              <p:nvPr/>
            </p:nvSpPr>
            <p:spPr>
              <a:xfrm>
                <a:off x="445760" y="631307"/>
                <a:ext cx="96621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Sample Space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∞)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be the width of pipes from a factory in cm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AF4C-FC3E-436A-8A7E-37B048BA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0" y="631307"/>
                <a:ext cx="9662181" cy="461665"/>
              </a:xfrm>
              <a:prstGeom prst="rect">
                <a:avLst/>
              </a:prstGeom>
              <a:blipFill>
                <a:blip r:embed="rId3"/>
                <a:stretch>
                  <a:fillRect l="-9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C6BE4E2F-F2C7-4889-9218-8C4CFEDB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61" y="1382956"/>
            <a:ext cx="4238963" cy="24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A7803E-A87B-45BA-A3B1-DFF157C710A6}"/>
                  </a:ext>
                </a:extLst>
              </p:cNvPr>
              <p:cNvSpPr txBox="1"/>
              <p:nvPr/>
            </p:nvSpPr>
            <p:spPr>
              <a:xfrm>
                <a:off x="936087" y="4419151"/>
                <a:ext cx="3843761" cy="1292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5.6&lt;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≤6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.6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=0.361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A7803E-A87B-45BA-A3B1-DFF157C7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87" y="4419151"/>
                <a:ext cx="3843761" cy="1292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>
            <a:extLst>
              <a:ext uri="{FF2B5EF4-FFF2-40B4-BE49-F238E27FC236}">
                <a16:creationId xmlns:a16="http://schemas.microsoft.com/office/drawing/2014/main" id="{BBD9C9FE-7966-4EE5-B978-4B6F5C8D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61" y="3925476"/>
            <a:ext cx="4238963" cy="24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52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33544-79A7-4B64-A9B9-D288FB7CB3AD}"/>
              </a:ext>
            </a:extLst>
          </p:cNvPr>
          <p:cNvSpPr txBox="1"/>
          <p:nvPr/>
        </p:nvSpPr>
        <p:spPr>
          <a:xfrm>
            <a:off x="282644" y="768190"/>
            <a:ext cx="9300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Common continuous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D1118B-E32C-47F0-8227-8BCA2B286F83}"/>
                  </a:ext>
                </a:extLst>
              </p:cNvPr>
              <p:cNvSpPr txBox="1"/>
              <p:nvPr/>
            </p:nvSpPr>
            <p:spPr>
              <a:xfrm>
                <a:off x="548227" y="1580399"/>
                <a:ext cx="5810250" cy="174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Continuous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∈(−∞,∞)</m:t>
                    </m:r>
                  </m:oMath>
                </a14:m>
                <a:r>
                  <a:rPr lang="en-US" dirty="0">
                    <a:latin typeface="Avenir Next LT Pro" panose="020B0504020202020204" pitchFamily="34" charset="0"/>
                  </a:rPr>
                  <a:t> is distributed according to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𝑮𝒂𝒖𝒔𝒊𝒂𝒏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b="0" dirty="0">
                    <a:latin typeface="Avenir Next LT Pro" panose="020B0504020202020204" pitchFamily="34" charset="0"/>
                  </a:rPr>
                  <a:t> if:</a:t>
                </a:r>
              </a:p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D1118B-E32C-47F0-8227-8BCA2B286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7" y="1580399"/>
                <a:ext cx="5810250" cy="1745799"/>
              </a:xfrm>
              <a:prstGeom prst="rect">
                <a:avLst/>
              </a:prstGeom>
              <a:blipFill>
                <a:blip r:embed="rId2"/>
                <a:stretch>
                  <a:fillRect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CC086-2BFA-4D87-B6D4-37A64DA55A8F}"/>
                  </a:ext>
                </a:extLst>
              </p:cNvPr>
              <p:cNvSpPr txBox="1"/>
              <p:nvPr/>
            </p:nvSpPr>
            <p:spPr>
              <a:xfrm>
                <a:off x="548227" y="4357783"/>
                <a:ext cx="5810250" cy="1984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Discrete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latin typeface="Avenir Next LT Pro" panose="020B0504020202020204" pitchFamily="34" charset="0"/>
                  </a:rPr>
                  <a:t> is distributed according to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𝑼𝒏𝒊𝒇𝒐𝒓𝒎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b="0" dirty="0">
                    <a:latin typeface="Avenir Next LT Pro" panose="020B0504020202020204" pitchFamily="34" charset="0"/>
                  </a:rPr>
                  <a:t>, b&gt;a if:</a:t>
                </a:r>
              </a:p>
              <a:p>
                <a:pPr algn="ctr"/>
                <a:r>
                  <a:rPr lang="en-US" dirty="0">
                    <a:latin typeface="Avenir Next LT Pro" panose="020B0504020202020204" pitchFamily="34" charset="0"/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Avenir Next LT Pro" panose="020B0504020202020204" pitchFamily="34" charset="0"/>
                </a:endParaRPr>
              </a:p>
              <a:p>
                <a:pPr algn="ctr"/>
                <a:endParaRPr lang="en-US" sz="2400" b="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1CC086-2BFA-4D87-B6D4-37A64DA5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7" y="4357783"/>
                <a:ext cx="5810250" cy="1984133"/>
              </a:xfrm>
              <a:prstGeom prst="rect">
                <a:avLst/>
              </a:prstGeom>
              <a:blipFill>
                <a:blip r:embed="rId3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Maximum Likelihood Estimation Explained - Normal Distribution | by Marissa  Eppes | Towards Data Science">
            <a:extLst>
              <a:ext uri="{FF2B5EF4-FFF2-40B4-BE49-F238E27FC236}">
                <a16:creationId xmlns:a16="http://schemas.microsoft.com/office/drawing/2014/main" id="{AFA6B0B3-01F5-41E7-9960-B5D0EE3F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53" y="1381171"/>
            <a:ext cx="37909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tinuous uniform distribution - Wikipedia">
            <a:extLst>
              <a:ext uri="{FF2B5EF4-FFF2-40B4-BE49-F238E27FC236}">
                <a16:creationId xmlns:a16="http://schemas.microsoft.com/office/drawing/2014/main" id="{6A7065FA-C1F3-4E6A-956F-5C2545B6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53" y="3906640"/>
            <a:ext cx="3409950" cy="24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33544-79A7-4B64-A9B9-D288FB7CB3AD}"/>
              </a:ext>
            </a:extLst>
          </p:cNvPr>
          <p:cNvSpPr txBox="1"/>
          <p:nvPr/>
        </p:nvSpPr>
        <p:spPr>
          <a:xfrm>
            <a:off x="282644" y="768190"/>
            <a:ext cx="930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Expectation (Discrete Random Variable X):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28446-1DC2-4E5C-9046-B6AB2CD266B4}"/>
                  </a:ext>
                </a:extLst>
              </p:cNvPr>
              <p:cNvSpPr txBox="1"/>
              <p:nvPr/>
            </p:nvSpPr>
            <p:spPr>
              <a:xfrm>
                <a:off x="2821652" y="2034846"/>
                <a:ext cx="6548696" cy="1508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𝑉𝑎𝑙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28446-1DC2-4E5C-9046-B6AB2CD2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52" y="2034846"/>
                <a:ext cx="6548696" cy="1508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76D976CD-44FF-4F76-A400-1E2E296FA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00000">
            <a:off x="7213058" y="3203809"/>
            <a:ext cx="678157" cy="678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8FB57E-A98B-4BC3-BEDA-106EA19AE81E}"/>
              </a:ext>
            </a:extLst>
          </p:cNvPr>
          <p:cNvSpPr txBox="1"/>
          <p:nvPr/>
        </p:nvSpPr>
        <p:spPr>
          <a:xfrm>
            <a:off x="5814064" y="3927758"/>
            <a:ext cx="26455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Probability of X=x</a:t>
            </a:r>
          </a:p>
        </p:txBody>
      </p:sp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4793EB95-F5AA-469F-A76A-866F246AF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239783" y="1649976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31899-28F3-4695-B6D1-298C3D4DB07D}"/>
                  </a:ext>
                </a:extLst>
              </p:cNvPr>
              <p:cNvSpPr txBox="1"/>
              <p:nvPr/>
            </p:nvSpPr>
            <p:spPr>
              <a:xfrm>
                <a:off x="7707564" y="1081451"/>
                <a:ext cx="26455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4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Value of g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at x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31899-28F3-4695-B6D1-298C3D4DB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564" y="1081451"/>
                <a:ext cx="2645573" cy="461665"/>
              </a:xfrm>
              <a:prstGeom prst="rect">
                <a:avLst/>
              </a:prstGeom>
              <a:blipFill>
                <a:blip r:embed="rId5"/>
                <a:stretch>
                  <a:fillRect l="-461" t="-9211" r="-3226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9B4900-F3DC-4DFA-9F5F-9D22F5AA2B2A}"/>
                  </a:ext>
                </a:extLst>
              </p:cNvPr>
              <p:cNvSpPr txBox="1"/>
              <p:nvPr/>
            </p:nvSpPr>
            <p:spPr>
              <a:xfrm>
                <a:off x="512901" y="5047476"/>
                <a:ext cx="11166198" cy="150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Can think of it as an average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are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>
                    <a:latin typeface="Avenir Next LT Pro" panose="020B0504020202020204" pitchFamily="34" charset="0"/>
                  </a:rPr>
                  <a:t>or equivalently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as a weighted average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9B4900-F3DC-4DFA-9F5F-9D22F5AA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5047476"/>
                <a:ext cx="11166198" cy="1507272"/>
              </a:xfrm>
              <a:prstGeom prst="rect">
                <a:avLst/>
              </a:prstGeom>
              <a:blipFill>
                <a:blip r:embed="rId6"/>
                <a:stretch>
                  <a:fillRect b="-8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81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ABA6C-41B9-4915-9FE5-BB27EAB71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33544-79A7-4B64-A9B9-D288FB7CB3AD}"/>
              </a:ext>
            </a:extLst>
          </p:cNvPr>
          <p:cNvSpPr txBox="1"/>
          <p:nvPr/>
        </p:nvSpPr>
        <p:spPr>
          <a:xfrm>
            <a:off x="282644" y="768190"/>
            <a:ext cx="930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Expectation (Continuous Random Variable X):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28446-1DC2-4E5C-9046-B6AB2CD266B4}"/>
                  </a:ext>
                </a:extLst>
              </p:cNvPr>
              <p:cNvSpPr txBox="1"/>
              <p:nvPr/>
            </p:nvSpPr>
            <p:spPr>
              <a:xfrm>
                <a:off x="2196639" y="2034846"/>
                <a:ext cx="7798723" cy="1457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𝑉𝑎𝑙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28446-1DC2-4E5C-9046-B6AB2CD2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639" y="2034846"/>
                <a:ext cx="7798723" cy="1457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76D976CD-44FF-4F76-A400-1E2E296FA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00000">
            <a:off x="6993204" y="3203809"/>
            <a:ext cx="678157" cy="678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8FB57E-A98B-4BC3-BEDA-106EA19AE81E}"/>
              </a:ext>
            </a:extLst>
          </p:cNvPr>
          <p:cNvSpPr txBox="1"/>
          <p:nvPr/>
        </p:nvSpPr>
        <p:spPr>
          <a:xfrm>
            <a:off x="5594210" y="3927758"/>
            <a:ext cx="26455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Probability density of X=x</a:t>
            </a:r>
          </a:p>
        </p:txBody>
      </p:sp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4793EB95-F5AA-469F-A76A-866F246AF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973083" y="1837167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31899-28F3-4695-B6D1-298C3D4DB07D}"/>
                  </a:ext>
                </a:extLst>
              </p:cNvPr>
              <p:cNvSpPr txBox="1"/>
              <p:nvPr/>
            </p:nvSpPr>
            <p:spPr>
              <a:xfrm>
                <a:off x="7078914" y="1375502"/>
                <a:ext cx="26455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4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Value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at x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31899-28F3-4695-B6D1-298C3D4DB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914" y="1375502"/>
                <a:ext cx="2645573" cy="461665"/>
              </a:xfrm>
              <a:prstGeom prst="rect">
                <a:avLst/>
              </a:prstGeom>
              <a:blipFill>
                <a:blip r:embed="rId5"/>
                <a:stretch>
                  <a:fillRect l="-230" t="-9333" r="-345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9B4900-F3DC-4DFA-9F5F-9D22F5AA2B2A}"/>
                  </a:ext>
                </a:extLst>
              </p:cNvPr>
              <p:cNvSpPr txBox="1"/>
              <p:nvPr/>
            </p:nvSpPr>
            <p:spPr>
              <a:xfrm>
                <a:off x="512901" y="5047476"/>
                <a:ext cx="11166198" cy="150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Can think of it as an average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are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1600" dirty="0">
                    <a:latin typeface="Avenir Next LT Pro" panose="020B0504020202020204" pitchFamily="34" charset="0"/>
                  </a:rPr>
                  <a:t>or equivalently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as a weighted average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9B4900-F3DC-4DFA-9F5F-9D22F5AA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5047476"/>
                <a:ext cx="11166198" cy="1507272"/>
              </a:xfrm>
              <a:prstGeom prst="rect">
                <a:avLst/>
              </a:prstGeom>
              <a:blipFill>
                <a:blip r:embed="rId6"/>
                <a:stretch>
                  <a:fillRect b="-8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63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A8319-D027-45B9-993F-ABF8E51B8364}"/>
                  </a:ext>
                </a:extLst>
              </p:cNvPr>
              <p:cNvSpPr txBox="1"/>
              <p:nvPr/>
            </p:nvSpPr>
            <p:spPr>
              <a:xfrm>
                <a:off x="229195" y="2580326"/>
                <a:ext cx="5257545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&lt;5.5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10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−10(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−5.5)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≥5.5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A8319-D027-45B9-993F-ABF8E51B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5" y="2580326"/>
                <a:ext cx="5257545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AF4C-FC3E-436A-8A7E-37B048BA712F}"/>
                  </a:ext>
                </a:extLst>
              </p:cNvPr>
              <p:cNvSpPr txBox="1"/>
              <p:nvPr/>
            </p:nvSpPr>
            <p:spPr>
              <a:xfrm>
                <a:off x="445760" y="631307"/>
                <a:ext cx="966218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Sample Space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∞)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be the width of pipes from a factory in cm.</a:t>
                </a: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Suppose you have to pay a penalty of $50 for every mm over 5.7.</a:t>
                </a:r>
              </a:p>
              <a:p>
                <a:endParaRPr lang="en-US" sz="2400" dirty="0">
                  <a:latin typeface="Avenir Next LT Pro" panose="020B0504020202020204" pitchFamily="34" charset="0"/>
                </a:endParaRPr>
              </a:p>
              <a:p>
                <a:r>
                  <a:rPr lang="en-US" sz="2400" dirty="0">
                    <a:latin typeface="Avenir Next LT Pro" panose="020B0504020202020204" pitchFamily="34" charset="0"/>
                  </a:rPr>
                  <a:t>What is the average penalty for a pipe produced from your factory?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89AF4C-FC3E-436A-8A7E-37B048BA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0" y="631307"/>
                <a:ext cx="9662181" cy="1569660"/>
              </a:xfrm>
              <a:prstGeom prst="rect">
                <a:avLst/>
              </a:prstGeom>
              <a:blipFill>
                <a:blip r:embed="rId3"/>
                <a:stretch>
                  <a:fillRect l="-946" t="-2724" r="-126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A7803E-A87B-45BA-A3B1-DFF157C710A6}"/>
                  </a:ext>
                </a:extLst>
              </p:cNvPr>
              <p:cNvSpPr txBox="1"/>
              <p:nvPr/>
            </p:nvSpPr>
            <p:spPr>
              <a:xfrm>
                <a:off x="-745542" y="5096625"/>
                <a:ext cx="7953375" cy="889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≈$0.67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A7803E-A87B-45BA-A3B1-DFF157C7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5542" y="5096625"/>
                <a:ext cx="7953375" cy="889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9BCA38-E722-4B91-84C7-1EA6195CE8CC}"/>
                  </a:ext>
                </a:extLst>
              </p:cNvPr>
              <p:cNvSpPr txBox="1"/>
              <p:nvPr/>
            </p:nvSpPr>
            <p:spPr>
              <a:xfrm>
                <a:off x="229195" y="3786472"/>
                <a:ext cx="5257545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≤5.7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50(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−5.7)  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&gt;5.7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9BCA38-E722-4B91-84C7-1EA6195C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5" y="3786472"/>
                <a:ext cx="5257545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>
            <a:extLst>
              <a:ext uri="{FF2B5EF4-FFF2-40B4-BE49-F238E27FC236}">
                <a16:creationId xmlns:a16="http://schemas.microsoft.com/office/drawing/2014/main" id="{F716D509-C546-4D93-9E7C-2D04518A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98" y="2572970"/>
            <a:ext cx="6106222" cy="365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80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89AF4C-FC3E-436A-8A7E-37B048BA712F}"/>
              </a:ext>
            </a:extLst>
          </p:cNvPr>
          <p:cNvSpPr txBox="1"/>
          <p:nvPr/>
        </p:nvSpPr>
        <p:spPr>
          <a:xfrm>
            <a:off x="445760" y="631307"/>
            <a:ext cx="9662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Properties of Expectation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94AB4-BA75-4F00-B768-56BF6FFD56EE}"/>
                  </a:ext>
                </a:extLst>
              </p:cNvPr>
              <p:cNvSpPr txBox="1"/>
              <p:nvPr/>
            </p:nvSpPr>
            <p:spPr>
              <a:xfrm>
                <a:off x="2501438" y="2034846"/>
                <a:ext cx="71891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94AB4-BA75-4F00-B768-56BF6FFD5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38" y="2034846"/>
                <a:ext cx="7189123" cy="646331"/>
              </a:xfrm>
              <a:prstGeom prst="rect">
                <a:avLst/>
              </a:prstGeom>
              <a:blipFill>
                <a:blip r:embed="rId2"/>
                <a:stretch>
                  <a:fillRect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1DB8D-4CF8-49FE-B31A-EE99A221FC6B}"/>
                  </a:ext>
                </a:extLst>
              </p:cNvPr>
              <p:cNvSpPr txBox="1"/>
              <p:nvPr/>
            </p:nvSpPr>
            <p:spPr>
              <a:xfrm>
                <a:off x="2482388" y="3853658"/>
                <a:ext cx="7189123" cy="670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6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6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⫫</m:t>
                      </m:r>
                      <m:r>
                        <a:rPr lang="en-US" sz="36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1DB8D-4CF8-49FE-B31A-EE99A221F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88" y="3853658"/>
                <a:ext cx="7189123" cy="670696"/>
              </a:xfrm>
              <a:prstGeom prst="rect">
                <a:avLst/>
              </a:prstGeom>
              <a:blipFill>
                <a:blip r:embed="rId3"/>
                <a:stretch>
                  <a:fillRect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Arrow: Slight curve with solid fill">
            <a:extLst>
              <a:ext uri="{FF2B5EF4-FFF2-40B4-BE49-F238E27FC236}">
                <a16:creationId xmlns:a16="http://schemas.microsoft.com/office/drawing/2014/main" id="{CE679DA8-0C56-41F0-8467-7ED984619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100000">
            <a:off x="8308433" y="4621465"/>
            <a:ext cx="678157" cy="678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C091F5-66AF-4FDD-AF0F-211D9E3B3C64}"/>
              </a:ext>
            </a:extLst>
          </p:cNvPr>
          <p:cNvSpPr txBox="1"/>
          <p:nvPr/>
        </p:nvSpPr>
        <p:spPr>
          <a:xfrm>
            <a:off x="7324724" y="5345414"/>
            <a:ext cx="26455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400" dirty="0">
                <a:solidFill>
                  <a:srgbClr val="C00000"/>
                </a:solidFill>
                <a:latin typeface="Avenir Next LT Pro" panose="020B0504020202020204" pitchFamily="34" charset="0"/>
              </a:rPr>
              <a:t>X and Y are independent</a:t>
            </a:r>
          </a:p>
        </p:txBody>
      </p:sp>
    </p:spTree>
    <p:extLst>
      <p:ext uri="{BB962C8B-B14F-4D97-AF65-F5344CB8AC3E}">
        <p14:creationId xmlns:p14="http://schemas.microsoft.com/office/powerpoint/2010/main" val="1062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89AF4C-FC3E-436A-8A7E-37B048BA712F}"/>
              </a:ext>
            </a:extLst>
          </p:cNvPr>
          <p:cNvSpPr txBox="1"/>
          <p:nvPr/>
        </p:nvSpPr>
        <p:spPr>
          <a:xfrm>
            <a:off x="445760" y="631307"/>
            <a:ext cx="9662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A couple of special expectations: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94AB4-BA75-4F00-B768-56BF6FFD56EE}"/>
                  </a:ext>
                </a:extLst>
              </p:cNvPr>
              <p:cNvSpPr txBox="1"/>
              <p:nvPr/>
            </p:nvSpPr>
            <p:spPr>
              <a:xfrm>
                <a:off x="2501438" y="1853871"/>
                <a:ext cx="71891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94AB4-BA75-4F00-B768-56BF6FFD5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38" y="1853871"/>
                <a:ext cx="71891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1DB8D-4CF8-49FE-B31A-EE99A221FC6B}"/>
                  </a:ext>
                </a:extLst>
              </p:cNvPr>
              <p:cNvSpPr txBox="1"/>
              <p:nvPr/>
            </p:nvSpPr>
            <p:spPr>
              <a:xfrm>
                <a:off x="1863263" y="3349518"/>
                <a:ext cx="71891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b="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1DB8D-4CF8-49FE-B31A-EE99A221F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63" y="3349518"/>
                <a:ext cx="71891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330DAE-0316-485B-A1BD-EF1EBEEECF1D}"/>
                  </a:ext>
                </a:extLst>
              </p:cNvPr>
              <p:cNvSpPr txBox="1"/>
              <p:nvPr/>
            </p:nvSpPr>
            <p:spPr>
              <a:xfrm>
                <a:off x="4385276" y="3966682"/>
                <a:ext cx="71891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b="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330DAE-0316-485B-A1BD-EF1EBEEEC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76" y="3966682"/>
                <a:ext cx="718912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F12E5E-9ADF-4469-ABC4-2C6268E500F7}"/>
                  </a:ext>
                </a:extLst>
              </p:cNvPr>
              <p:cNvSpPr txBox="1"/>
              <p:nvPr/>
            </p:nvSpPr>
            <p:spPr>
              <a:xfrm>
                <a:off x="4385276" y="4521999"/>
                <a:ext cx="71891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b="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F12E5E-9ADF-4469-ABC4-2C6268E5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76" y="4521999"/>
                <a:ext cx="718912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0AEAEC-E116-4AA6-A08D-4A5F8F6CEFC2}"/>
                  </a:ext>
                </a:extLst>
              </p:cNvPr>
              <p:cNvSpPr txBox="1"/>
              <p:nvPr/>
            </p:nvSpPr>
            <p:spPr>
              <a:xfrm>
                <a:off x="4385276" y="5139163"/>
                <a:ext cx="71891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b="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0AEAEC-E116-4AA6-A08D-4A5F8F6CE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76" y="5139163"/>
                <a:ext cx="718912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548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Probability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A5F6B3-7779-46F7-99B8-D4C2F4E293D7}"/>
                  </a:ext>
                </a:extLst>
              </p:cNvPr>
              <p:cNvSpPr txBox="1"/>
              <p:nvPr/>
            </p:nvSpPr>
            <p:spPr>
              <a:xfrm>
                <a:off x="1403119" y="3591601"/>
                <a:ext cx="93857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A5F6B3-7779-46F7-99B8-D4C2F4E29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19" y="3591601"/>
                <a:ext cx="938576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DCAE169-6F05-417A-91F5-EC34C0A21436}"/>
              </a:ext>
            </a:extLst>
          </p:cNvPr>
          <p:cNvSpPr txBox="1"/>
          <p:nvPr/>
        </p:nvSpPr>
        <p:spPr>
          <a:xfrm>
            <a:off x="445760" y="631307"/>
            <a:ext cx="9662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Let X be a Gaussian random variable with mean 0 and variance 1:</a:t>
            </a:r>
          </a:p>
        </p:txBody>
      </p:sp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1F28DF91-2746-496B-8BD0-63835CC7E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00000">
            <a:off x="8446077" y="4315948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CA8119-C90D-45DB-9673-A8EE4482BC05}"/>
                  </a:ext>
                </a:extLst>
              </p:cNvPr>
              <p:cNvSpPr txBox="1"/>
              <p:nvPr/>
            </p:nvSpPr>
            <p:spPr>
              <a:xfrm>
                <a:off x="7158526" y="5039897"/>
                <a:ext cx="32532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is the mean = 0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CA8119-C90D-45DB-9673-A8EE4482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526" y="5039897"/>
                <a:ext cx="3253257" cy="461665"/>
              </a:xfrm>
              <a:prstGeom prst="rect">
                <a:avLst/>
              </a:prstGeom>
              <a:blipFill>
                <a:blip r:embed="rId5"/>
                <a:stretch>
                  <a:fillRect t="-9333" r="-74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0936C99B-1978-4510-8ECA-F5B738EF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400000" flipH="1">
            <a:off x="6027068" y="2821013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5D57E3-063D-49F4-A742-EBBDB68A6BE9}"/>
                  </a:ext>
                </a:extLst>
              </p:cNvPr>
              <p:cNvSpPr txBox="1"/>
              <p:nvPr/>
            </p:nvSpPr>
            <p:spPr>
              <a:xfrm>
                <a:off x="2026917" y="1672568"/>
                <a:ext cx="516328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but mean is zero so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and the variance is given as 1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5D57E3-063D-49F4-A742-EBBDB68A6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17" y="1672568"/>
                <a:ext cx="5163289" cy="1200329"/>
              </a:xfrm>
              <a:prstGeom prst="rect">
                <a:avLst/>
              </a:prstGeom>
              <a:blipFill>
                <a:blip r:embed="rId6"/>
                <a:stretch>
                  <a:fillRect t="-3553" r="-16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Philosophic Debate: </a:t>
            </a:r>
            <a:r>
              <a:rPr lang="en-US" dirty="0"/>
              <a:t>Interpreting Probabilities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09E15-F9C2-4F5A-9942-2248E0E1AAC7}"/>
              </a:ext>
            </a:extLst>
          </p:cNvPr>
          <p:cNvSpPr txBox="1"/>
          <p:nvPr/>
        </p:nvSpPr>
        <p:spPr>
          <a:xfrm>
            <a:off x="512901" y="969700"/>
            <a:ext cx="11166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What does it mean when we say P(A)?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C19665-661B-4438-8B81-4DE7434A1ECA}"/>
                  </a:ext>
                </a:extLst>
              </p:cNvPr>
              <p:cNvSpPr txBox="1"/>
              <p:nvPr/>
            </p:nvSpPr>
            <p:spPr>
              <a:xfrm>
                <a:off x="804822" y="2181131"/>
                <a:ext cx="11166198" cy="250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Frequentist View: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Normalized limiting frequency of a repeating, non-deterministic event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If I keep sampling worlds, then P(A)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𝒊𝒔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𝒕𝒓𝒖𝒆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</m:e>
                    </m:func>
                  </m:oMath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  <a:p>
                <a:pPr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lvl="2"/>
                <a:r>
                  <a:rPr lang="en-US" sz="2400" dirty="0">
                    <a:latin typeface="Avenir Next LT Pro" panose="020B0504020202020204" pitchFamily="34" charset="0"/>
                  </a:rPr>
                  <a:t>Makes sense for things I can repeat, like coin flips. But what about things like P(“earth explodes on January 1, 2000”) that only happen once?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C19665-661B-4438-8B81-4DE7434A1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2" y="2181131"/>
                <a:ext cx="11166198" cy="2509277"/>
              </a:xfrm>
              <a:prstGeom prst="rect">
                <a:avLst/>
              </a:prstGeom>
              <a:blipFill>
                <a:blip r:embed="rId2"/>
                <a:stretch>
                  <a:fillRect l="-819" t="-1703" r="-764" b="-4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343230-C1DD-42A5-BF12-7A71A07CD9B4}"/>
              </a:ext>
            </a:extLst>
          </p:cNvPr>
          <p:cNvSpPr txBox="1"/>
          <p:nvPr/>
        </p:nvSpPr>
        <p:spPr>
          <a:xfrm>
            <a:off x="804822" y="5151213"/>
            <a:ext cx="111661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Bayesian View: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P(A) is your “belief” about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9" y="6440801"/>
            <a:ext cx="914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Slide adapted from Dhruv Batra.</a:t>
            </a:r>
          </a:p>
        </p:txBody>
      </p:sp>
      <p:pic>
        <p:nvPicPr>
          <p:cNvPr id="3074" name="Picture 2" descr="Opinion | The Dying Art of Disagreement - The New York Times">
            <a:extLst>
              <a:ext uri="{FF2B5EF4-FFF2-40B4-BE49-F238E27FC236}">
                <a16:creationId xmlns:a16="http://schemas.microsoft.com/office/drawing/2014/main" id="{230EB2A5-B4E6-4D39-B1A7-8459E4E5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5" y="432952"/>
            <a:ext cx="3106660" cy="17481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2B38-D375-4BE4-BE09-2624F9C5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View of Supervised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96898-83A6-418A-8D47-29BADCB1D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35B5AA-225D-43A6-A751-F1FEEF45E9C4}"/>
                  </a:ext>
                </a:extLst>
              </p:cNvPr>
              <p:cNvSpPr txBox="1"/>
              <p:nvPr/>
            </p:nvSpPr>
            <p:spPr>
              <a:xfrm>
                <a:off x="804822" y="709690"/>
                <a:ext cx="1116619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View our data as random variables: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X (input) and Y (output) are random variables and the dataset is drawn from their joint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Datasets are formed by repeatedly sampling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35B5AA-225D-43A6-A751-F1FEEF45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2" y="709690"/>
                <a:ext cx="11166198" cy="1938992"/>
              </a:xfrm>
              <a:prstGeom prst="rect">
                <a:avLst/>
              </a:prstGeom>
              <a:blipFill>
                <a:blip r:embed="rId2"/>
                <a:stretch>
                  <a:fillRect l="-819" t="-220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9BDE6-56DA-428B-B764-FEE3D10EBED0}"/>
                  </a:ext>
                </a:extLst>
              </p:cNvPr>
              <p:cNvSpPr txBox="1"/>
              <p:nvPr/>
            </p:nvSpPr>
            <p:spPr>
              <a:xfrm>
                <a:off x="804822" y="3514631"/>
                <a:ext cx="11166198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IID:  Independently and Identically Distributed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Assume training and testing are drawn IID 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Implies </a:t>
                </a:r>
                <a:r>
                  <a:rPr lang="en-US" sz="2400" i="1" dirty="0">
                    <a:latin typeface="Avenir Next LT Pro" panose="020B0504020202020204" pitchFamily="34" charset="0"/>
                  </a:rPr>
                  <a:t>some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hope of performing well on test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Imagine if that weren’t the case? The test set would be systematically different than the training set… bad news.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9BDE6-56DA-428B-B764-FEE3D10EB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2" y="3514631"/>
                <a:ext cx="11166198" cy="2677656"/>
              </a:xfrm>
              <a:prstGeom prst="rect">
                <a:avLst/>
              </a:prstGeom>
              <a:blipFill>
                <a:blip r:embed="rId3"/>
                <a:stretch>
                  <a:fillRect l="-819" t="-1595" b="-4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9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are basic concepts and definitions in probability theory?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maximum likelihood estimation (MLE)?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 likelihood function?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MLE estimate for a Bernoulli variable?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bias and variance of an estimator?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MLE estimate for a Normal variable?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a maximum a posteriori estimate (MAP)?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 prior and posterior? What is a conjugate?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MAP estimate for a Bernoulli-Beta model?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8397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1041624"/>
            <a:ext cx="104598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We will often want to “learn” parameters for our models that make our models “agree” with some observed data as much as possible.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dirty="0">
                <a:latin typeface="Avenir Next LT Pro" panose="020B0504020202020204" pitchFamily="34" charset="0"/>
              </a:rPr>
              <a:t>Probability gives us a nice tool for reasoning about this – namely, that we would want to find parameters such that the observed data has high probability under our models.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dirty="0">
                <a:latin typeface="Avenir Next LT Pro" panose="020B0504020202020204" pitchFamily="34" charset="0"/>
              </a:rPr>
              <a:t>We will start with very simple models today but will be reusing these techniques a few times throughout the course.</a:t>
            </a:r>
          </a:p>
        </p:txBody>
      </p:sp>
    </p:spTree>
    <p:extLst>
      <p:ext uri="{BB962C8B-B14F-4D97-AF65-F5344CB8AC3E}">
        <p14:creationId xmlns:p14="http://schemas.microsoft.com/office/powerpoint/2010/main" val="4186201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781742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After taking this course, you drop out of OSU and join an illegal betting company focused on </a:t>
            </a:r>
            <a:r>
              <a:rPr lang="en-US" sz="2000" b="1" dirty="0">
                <a:latin typeface="Avenir Next LT Pro" panose="020B0504020202020204" pitchFamily="34" charset="0"/>
              </a:rPr>
              <a:t>underground mascot fights </a:t>
            </a:r>
            <a:r>
              <a:rPr lang="en-US" sz="2000" dirty="0">
                <a:latin typeface="Avenir Next LT Pro" panose="020B0504020202020204" pitchFamily="34" charset="0"/>
              </a:rPr>
              <a:t>because you want to start making some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real money with ML</a:t>
            </a:r>
            <a:r>
              <a:rPr lang="en-US" sz="20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A271-989F-4457-A861-E1C38FACFCE5}"/>
              </a:ext>
            </a:extLst>
          </p:cNvPr>
          <p:cNvSpPr txBox="1"/>
          <p:nvPr/>
        </p:nvSpPr>
        <p:spPr>
          <a:xfrm>
            <a:off x="512901" y="1939347"/>
            <a:ext cx="11166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new boss asks you: 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If Benny Beaver and the Oregon Duck face off,</a:t>
            </a:r>
            <a:br>
              <a:rPr lang="en-US" sz="2000" dirty="0">
                <a:latin typeface="Avenir Next LT Pro" panose="020B0504020202020204" pitchFamily="34" charset="0"/>
              </a:rPr>
            </a:br>
            <a:r>
              <a:rPr lang="en-US" sz="2000" dirty="0">
                <a:latin typeface="Avenir Next LT Pro" panose="020B0504020202020204" pitchFamily="34" charset="0"/>
              </a:rPr>
              <a:t>what is the probability Benny wins?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7952791" y="1939347"/>
            <a:ext cx="3454705" cy="3925408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DFB617-7AB6-4F7F-87E0-81BDA06B4BEE}"/>
              </a:ext>
            </a:extLst>
          </p:cNvPr>
          <p:cNvSpPr txBox="1"/>
          <p:nvPr/>
        </p:nvSpPr>
        <p:spPr>
          <a:xfrm>
            <a:off x="512901" y="3165428"/>
            <a:ext cx="111661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Knowing that data is everything, you ask: 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What happened in the past?</a:t>
            </a:r>
            <a:br>
              <a:rPr lang="en-US" sz="2000" dirty="0">
                <a:latin typeface="Avenir Next LT Pro" panose="020B0504020202020204" pitchFamily="34" charset="0"/>
              </a:rPr>
            </a:br>
            <a:br>
              <a:rPr lang="en-US" sz="2000" dirty="0">
                <a:latin typeface="Avenir Next LT Pro" panose="020B0504020202020204" pitchFamily="34" charset="0"/>
              </a:rPr>
            </a:br>
            <a:r>
              <a:rPr lang="en-US" sz="2000" dirty="0">
                <a:latin typeface="Avenir Next LT Pro" panose="020B0504020202020204" pitchFamily="34" charset="0"/>
              </a:rPr>
              <a:t>	        </a:t>
            </a:r>
            <a:r>
              <a:rPr lang="en-US" sz="2000" b="1" dirty="0">
                <a:latin typeface="Avenir Next LT Pro" panose="020B0504020202020204" pitchFamily="34" charset="0"/>
              </a:rPr>
              <a:t>W, W, L, L, 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B4D23-BF08-44DD-B86C-5BAE717C2E07}"/>
              </a:ext>
            </a:extLst>
          </p:cNvPr>
          <p:cNvSpPr txBox="1"/>
          <p:nvPr/>
        </p:nvSpPr>
        <p:spPr>
          <a:xfrm>
            <a:off x="512900" y="5034276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 P(Benny Wins) =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C62C9-D11E-4EBB-A6A9-F99836E303D6}"/>
              </a:ext>
            </a:extLst>
          </p:cNvPr>
          <p:cNvSpPr txBox="1"/>
          <p:nvPr/>
        </p:nvSpPr>
        <p:spPr>
          <a:xfrm>
            <a:off x="512900" y="5637511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749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your First Machine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  <p:pic>
        <p:nvPicPr>
          <p:cNvPr id="57346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A062693C-0F44-4B4A-ADEC-57739170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13" y="1783040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18CD5507-CE2F-4531-9D22-ED3244C7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9" y="1596670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fox face clipart - Clip Art Library">
            <a:extLst>
              <a:ext uri="{FF2B5EF4-FFF2-40B4-BE49-F238E27FC236}">
                <a16:creationId xmlns:a16="http://schemas.microsoft.com/office/drawing/2014/main" id="{954661A7-E57D-49EB-8033-16EBAFBD2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02" y="428457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714B6600-D662-4308-89BE-0473DC43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0" y="9562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F61CD153-20F1-48E8-8C8E-64BADBF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50" y="1887629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5077ECEB-DB7A-4262-92D1-2C96DAFF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91" y="12991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6742780A-F3F1-4F79-88BA-28A28189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23" y="2655211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A8463055-8C73-46AD-8884-C8A48436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23" y="3884085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B6FE47CC-48E7-48B2-A637-1154A802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3" y="512196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DC278466-1E46-42EB-AF19-95602057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49" y="471661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8DC9D357-427D-4488-9AE5-DF6B2DE9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97" y="4284572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fox face clipart - Clip Art Library">
            <a:extLst>
              <a:ext uri="{FF2B5EF4-FFF2-40B4-BE49-F238E27FC236}">
                <a16:creationId xmlns:a16="http://schemas.microsoft.com/office/drawing/2014/main" id="{208DCA2B-15AE-4C75-84C5-B2E2E383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51" y="477906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fox face clipart - Clip Art Library">
            <a:extLst>
              <a:ext uri="{FF2B5EF4-FFF2-40B4-BE49-F238E27FC236}">
                <a16:creationId xmlns:a16="http://schemas.microsoft.com/office/drawing/2014/main" id="{69FAF609-07F8-46DD-97C2-F63F1FD0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50" y="5118604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fox face clipart - Clip Art Library">
            <a:extLst>
              <a:ext uri="{FF2B5EF4-FFF2-40B4-BE49-F238E27FC236}">
                <a16:creationId xmlns:a16="http://schemas.microsoft.com/office/drawing/2014/main" id="{EF0583F0-C16F-43ED-9C28-8B37693C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34" y="546154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fox face clipart - Clip Art Library">
            <a:extLst>
              <a:ext uri="{FF2B5EF4-FFF2-40B4-BE49-F238E27FC236}">
                <a16:creationId xmlns:a16="http://schemas.microsoft.com/office/drawing/2014/main" id="{8BD265DF-C65F-42C9-84AF-81E2A0F5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1336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fox face clipart - Clip Art Library">
            <a:extLst>
              <a:ext uri="{FF2B5EF4-FFF2-40B4-BE49-F238E27FC236}">
                <a16:creationId xmlns:a16="http://schemas.microsoft.com/office/drawing/2014/main" id="{424EDB8E-C471-484D-833D-0B590E9B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41" y="784812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fox face clipart - Clip Art Library">
            <a:extLst>
              <a:ext uri="{FF2B5EF4-FFF2-40B4-BE49-F238E27FC236}">
                <a16:creationId xmlns:a16="http://schemas.microsoft.com/office/drawing/2014/main" id="{A9CE9685-7AD3-4E86-9245-8A3D9F3B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360" y="141577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417AD403-ADFD-445D-B017-9A502DA0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498" y="2743200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361E3667-28D9-41A0-816F-9E2F3562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9" y="3703361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20839121-B26B-4FF1-9D94-4CA698BB5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25" y="4779062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3E534505-1325-4ECC-A2BB-75379B3C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67" y="5332875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F7177C6B-8D84-4C3C-B1AA-2CB57475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462" y="4744733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55A2FAE3-327E-4B72-BDEC-9C5D5FA5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051" y="2710489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Library of image download cat face png files ▻▻▻ Clipart Art 2019">
            <a:extLst>
              <a:ext uri="{FF2B5EF4-FFF2-40B4-BE49-F238E27FC236}">
                <a16:creationId xmlns:a16="http://schemas.microsoft.com/office/drawing/2014/main" id="{5686470A-465D-4E9E-B318-88555657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672" y="1389107"/>
            <a:ext cx="92208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03AA76-48CC-4AB4-ABDB-DE5C8A6A6776}"/>
              </a:ext>
            </a:extLst>
          </p:cNvPr>
          <p:cNvCxnSpPr/>
          <p:nvPr/>
        </p:nvCxnSpPr>
        <p:spPr>
          <a:xfrm>
            <a:off x="979714" y="6221072"/>
            <a:ext cx="108069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BFB0FAE-0BA2-4AB7-BDF5-6E26E8F16005}"/>
              </a:ext>
            </a:extLst>
          </p:cNvPr>
          <p:cNvCxnSpPr>
            <a:cxnSpLocks/>
          </p:cNvCxnSpPr>
          <p:nvPr/>
        </p:nvCxnSpPr>
        <p:spPr>
          <a:xfrm flipV="1">
            <a:off x="1011801" y="613363"/>
            <a:ext cx="0" cy="56077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11E4EF-811A-4D8B-BE60-FBB66822C103}"/>
                  </a:ext>
                </a:extLst>
              </p:cNvPr>
              <p:cNvSpPr txBox="1"/>
              <p:nvPr/>
            </p:nvSpPr>
            <p:spPr>
              <a:xfrm>
                <a:off x="365491" y="3053389"/>
                <a:ext cx="625736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11E4EF-811A-4D8B-BE60-FBB66822C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3053389"/>
                <a:ext cx="625736" cy="53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BDFE6A-B626-461D-9D04-C9904FFC078D}"/>
                  </a:ext>
                </a:extLst>
              </p:cNvPr>
              <p:cNvSpPr txBox="1"/>
              <p:nvPr/>
            </p:nvSpPr>
            <p:spPr>
              <a:xfrm>
                <a:off x="6070297" y="6152687"/>
                <a:ext cx="625736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BDFE6A-B626-461D-9D04-C9904FFC0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297" y="6152687"/>
                <a:ext cx="625736" cy="535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8AB5414F-67A2-4926-BD7E-A7280F797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0250" y="2555191"/>
            <a:ext cx="914400" cy="914400"/>
          </a:xfrm>
          <a:prstGeom prst="rect">
            <a:avLst/>
          </a:prstGeom>
        </p:spPr>
      </p:pic>
      <p:pic>
        <p:nvPicPr>
          <p:cNvPr id="79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8140986E-9E7A-4A42-8B76-C46A5AEE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89" y="3267669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Easy Dog Clipart - Clipart Kid | Dog clip art, Dog clip, Dog emoji">
            <a:extLst>
              <a:ext uri="{FF2B5EF4-FFF2-40B4-BE49-F238E27FC236}">
                <a16:creationId xmlns:a16="http://schemas.microsoft.com/office/drawing/2014/main" id="{A1CC87BF-1F72-423E-80C1-C90A051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77" y="2655211"/>
            <a:ext cx="8988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1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781742"/>
            <a:ext cx="1145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The intuitive answer is that 3/5 “fits the data” the best. We’ll formalize that notion this lecture.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Likelihood Estimation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was generated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parameterized by some set of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maximizes the probability (or likelihood) of generating the training data under the probabilistic model.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blipFill>
                <a:blip r:embed="rId3"/>
                <a:stretch>
                  <a:fillRect l="-546" t="-1337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Often leads to “natural” or intuitive parameter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MLE is optimal if model class is correct  (e.g. Normal model for normally distributed data)</a:t>
            </a:r>
          </a:p>
        </p:txBody>
      </p:sp>
    </p:spTree>
    <p:extLst>
      <p:ext uri="{BB962C8B-B14F-4D97-AF65-F5344CB8AC3E}">
        <p14:creationId xmlns:p14="http://schemas.microsoft.com/office/powerpoint/2010/main" val="242911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“generative story” for mascot fights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673110" y="3345602"/>
            <a:ext cx="2059929" cy="2340594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VS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7FD277-A541-4B7D-89F7-BA0DA62CED64}"/>
              </a:ext>
            </a:extLst>
          </p:cNvPr>
          <p:cNvGrpSpPr/>
          <p:nvPr/>
        </p:nvGrpSpPr>
        <p:grpSpPr>
          <a:xfrm>
            <a:off x="3494065" y="3345602"/>
            <a:ext cx="2059929" cy="2340594"/>
            <a:chOff x="7756848" y="1981827"/>
            <a:chExt cx="3454705" cy="3925408"/>
          </a:xfrm>
        </p:grpSpPr>
        <p:pic>
          <p:nvPicPr>
            <p:cNvPr id="18" name="Picture 2" descr="Benny Beaver shines in Mascot Challenge - YouTube">
              <a:extLst>
                <a:ext uri="{FF2B5EF4-FFF2-40B4-BE49-F238E27FC236}">
                  <a16:creationId xmlns:a16="http://schemas.microsoft.com/office/drawing/2014/main" id="{FBC5A8AF-B053-4BB1-9B89-5894E1E35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64D5943-408B-4223-B2F9-176D5B12D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EB1710F-652B-4470-8C37-2D425CEB994C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VS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C617FA2-3E18-4B43-AD4A-1A6DB11EC761}"/>
              </a:ext>
            </a:extLst>
          </p:cNvPr>
          <p:cNvSpPr txBox="1"/>
          <p:nvPr/>
        </p:nvSpPr>
        <p:spPr>
          <a:xfrm>
            <a:off x="512901" y="618673"/>
            <a:ext cx="11479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Assume: </a:t>
            </a:r>
            <a:r>
              <a:rPr lang="en-US" sz="2000" dirty="0">
                <a:latin typeface="Avenir Next LT Pro" panose="020B0504020202020204" pitchFamily="34" charset="0"/>
              </a:rPr>
              <a:t>Benny has some constant probability of winning any given fight – call this theta.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9C0C22-4010-4AFD-8705-DAD88A0695BA}"/>
                  </a:ext>
                </a:extLst>
              </p:cNvPr>
              <p:cNvSpPr txBox="1"/>
              <p:nvPr/>
            </p:nvSpPr>
            <p:spPr>
              <a:xfrm>
                <a:off x="415213" y="1119207"/>
                <a:ext cx="113615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Let’s say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=0.7.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How does this number relate to the outcomes we observe? 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9C0C22-4010-4AFD-8705-DAD88A069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3" y="1119207"/>
                <a:ext cx="11361575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1DD2B3-F48B-466D-B6BD-58AC3BBAC73C}"/>
                  </a:ext>
                </a:extLst>
              </p:cNvPr>
              <p:cNvSpPr txBox="1"/>
              <p:nvPr/>
            </p:nvSpPr>
            <p:spPr>
              <a:xfrm>
                <a:off x="552550" y="2062899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1DD2B3-F48B-466D-B6BD-58AC3BBA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0" y="2062899"/>
                <a:ext cx="230104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4A402-3FCA-4ABE-BFD5-230B55913C4F}"/>
                  </a:ext>
                </a:extLst>
              </p:cNvPr>
              <p:cNvSpPr txBox="1"/>
              <p:nvPr/>
            </p:nvSpPr>
            <p:spPr>
              <a:xfrm>
                <a:off x="552550" y="2521789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0.8≤0.7⇒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4A402-3FCA-4ABE-BFD5-230B5591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0" y="2521789"/>
                <a:ext cx="230104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D90A74-C9A9-4F88-9DA1-9D6749364B57}"/>
                  </a:ext>
                </a:extLst>
              </p:cNvPr>
              <p:cNvSpPr txBox="1"/>
              <p:nvPr/>
            </p:nvSpPr>
            <p:spPr>
              <a:xfrm>
                <a:off x="3373505" y="2062899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D90A74-C9A9-4F88-9DA1-9D6749364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05" y="2062899"/>
                <a:ext cx="230104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7FE11E-37AA-4233-9AF3-7C07CAC89B2D}"/>
                  </a:ext>
                </a:extLst>
              </p:cNvPr>
              <p:cNvSpPr txBox="1"/>
              <p:nvPr/>
            </p:nvSpPr>
            <p:spPr>
              <a:xfrm>
                <a:off x="3373505" y="2521789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0.4≤0.7⇒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7FE11E-37AA-4233-9AF3-7C07CAC8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05" y="2521789"/>
                <a:ext cx="230104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D0BD07-BA36-42F9-94C3-9CAA01622C45}"/>
                  </a:ext>
                </a:extLst>
              </p:cNvPr>
              <p:cNvSpPr txBox="1"/>
              <p:nvPr/>
            </p:nvSpPr>
            <p:spPr>
              <a:xfrm>
                <a:off x="6194460" y="2056678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D0BD07-BA36-42F9-94C3-9CAA0162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460" y="2056678"/>
                <a:ext cx="230104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255931-602A-4D31-8A83-A77B5404ECE8}"/>
                  </a:ext>
                </a:extLst>
              </p:cNvPr>
              <p:cNvSpPr txBox="1"/>
              <p:nvPr/>
            </p:nvSpPr>
            <p:spPr>
              <a:xfrm>
                <a:off x="6194460" y="2515568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0.9≤0.7⇒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255931-602A-4D31-8A83-A77B5404E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460" y="2515568"/>
                <a:ext cx="230104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640E2D-9080-4A82-AD69-1A9BD0DDFD29}"/>
                  </a:ext>
                </a:extLst>
              </p:cNvPr>
              <p:cNvSpPr txBox="1"/>
              <p:nvPr/>
            </p:nvSpPr>
            <p:spPr>
              <a:xfrm>
                <a:off x="8918729" y="2056678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𝑟𝑎𝑛𝑑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≤0.7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640E2D-9080-4A82-AD69-1A9BD0DDF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29" y="2056678"/>
                <a:ext cx="230104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AE74D5-78E3-4CA2-9192-F4C13215FBD1}"/>
                  </a:ext>
                </a:extLst>
              </p:cNvPr>
              <p:cNvSpPr txBox="1"/>
              <p:nvPr/>
            </p:nvSpPr>
            <p:spPr>
              <a:xfrm>
                <a:off x="8918729" y="2515568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0.29≤0.7⇒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AE74D5-78E3-4CA2-9192-F4C13215F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29" y="2515568"/>
                <a:ext cx="230104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0D55B0A-461C-4046-A8BE-387B44C8F565}"/>
              </a:ext>
            </a:extLst>
          </p:cNvPr>
          <p:cNvGrpSpPr/>
          <p:nvPr/>
        </p:nvGrpSpPr>
        <p:grpSpPr>
          <a:xfrm>
            <a:off x="6315020" y="3345602"/>
            <a:ext cx="2059929" cy="2340594"/>
            <a:chOff x="7756848" y="1981827"/>
            <a:chExt cx="3454705" cy="3925408"/>
          </a:xfrm>
        </p:grpSpPr>
        <p:pic>
          <p:nvPicPr>
            <p:cNvPr id="47" name="Picture 2" descr="Benny Beaver shines in Mascot Challenge - YouTube">
              <a:extLst>
                <a:ext uri="{FF2B5EF4-FFF2-40B4-BE49-F238E27FC236}">
                  <a16:creationId xmlns:a16="http://schemas.microsoft.com/office/drawing/2014/main" id="{B4B78B46-394F-4630-A17F-CD77BE4AA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E086D4C0-916D-4EB5-B149-1E4A700A8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8AE3CC-76D6-42CE-92C4-C9BCD6644D48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VS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A761E99-4C6B-414C-A25A-26AFF6C50110}"/>
              </a:ext>
            </a:extLst>
          </p:cNvPr>
          <p:cNvGrpSpPr/>
          <p:nvPr/>
        </p:nvGrpSpPr>
        <p:grpSpPr>
          <a:xfrm>
            <a:off x="9039289" y="3345602"/>
            <a:ext cx="2059929" cy="2340594"/>
            <a:chOff x="7756848" y="1981827"/>
            <a:chExt cx="3454705" cy="3925408"/>
          </a:xfrm>
        </p:grpSpPr>
        <p:pic>
          <p:nvPicPr>
            <p:cNvPr id="51" name="Picture 2" descr="Benny Beaver shines in Mascot Challenge - YouTube">
              <a:extLst>
                <a:ext uri="{FF2B5EF4-FFF2-40B4-BE49-F238E27FC236}">
                  <a16:creationId xmlns:a16="http://schemas.microsoft.com/office/drawing/2014/main" id="{542DA807-DADF-416D-A2D4-EA4A00BB8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48008F75-A1CD-437E-B4BC-C7DAA9D5C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DF95EC2-B5EF-49F0-9475-B078134524A9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VS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46BF9A-2974-43DA-9FD4-987DC7CECDA4}"/>
                  </a:ext>
                </a:extLst>
              </p:cNvPr>
              <p:cNvSpPr txBox="1"/>
              <p:nvPr/>
            </p:nvSpPr>
            <p:spPr>
              <a:xfrm>
                <a:off x="552550" y="5838740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46BF9A-2974-43DA-9FD4-987DC7CEC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0" y="5838740"/>
                <a:ext cx="2301048" cy="400110"/>
              </a:xfrm>
              <a:prstGeom prst="rect">
                <a:avLst/>
              </a:prstGeom>
              <a:blipFill>
                <a:blip r:embed="rId1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BAC2563-C07C-45A2-84E8-64AEE7E5BB41}"/>
                  </a:ext>
                </a:extLst>
              </p:cNvPr>
              <p:cNvSpPr txBox="1"/>
              <p:nvPr/>
            </p:nvSpPr>
            <p:spPr>
              <a:xfrm>
                <a:off x="3373505" y="5818070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BAC2563-C07C-45A2-84E8-64AEE7E5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05" y="5818070"/>
                <a:ext cx="2301048" cy="400110"/>
              </a:xfrm>
              <a:prstGeom prst="rect">
                <a:avLst/>
              </a:prstGeom>
              <a:blipFill>
                <a:blip r:embed="rId1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C3BCD7-E0FE-460D-9605-9565652AA096}"/>
                  </a:ext>
                </a:extLst>
              </p:cNvPr>
              <p:cNvSpPr txBox="1"/>
              <p:nvPr/>
            </p:nvSpPr>
            <p:spPr>
              <a:xfrm>
                <a:off x="6194460" y="5766869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3C3BCD7-E0FE-460D-9605-9565652AA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460" y="5766869"/>
                <a:ext cx="2301048" cy="400110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05864-5B1C-4A16-96E4-9561E1AAC1A9}"/>
                  </a:ext>
                </a:extLst>
              </p:cNvPr>
              <p:cNvSpPr txBox="1"/>
              <p:nvPr/>
            </p:nvSpPr>
            <p:spPr>
              <a:xfrm>
                <a:off x="8918729" y="5766869"/>
                <a:ext cx="2301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05864-5B1C-4A16-96E4-9561E1AAC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29" y="5766869"/>
                <a:ext cx="2301048" cy="400110"/>
              </a:xfrm>
              <a:prstGeom prst="rect">
                <a:avLst/>
              </a:prstGeom>
              <a:blipFill>
                <a:blip r:embed="rId1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4" grpId="0"/>
      <p:bldP spid="56" grpId="0"/>
      <p:bldP spid="57" grpId="0"/>
      <p:bldP spid="5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17FA2-3E18-4B43-AD4A-1A6DB11EC761}"/>
              </a:ext>
            </a:extLst>
          </p:cNvPr>
          <p:cNvSpPr txBox="1"/>
          <p:nvPr/>
        </p:nvSpPr>
        <p:spPr>
          <a:xfrm>
            <a:off x="512901" y="750810"/>
            <a:ext cx="11479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MLE answers the question: </a:t>
            </a:r>
            <a:r>
              <a:rPr lang="en-US" sz="2000" dirty="0">
                <a:latin typeface="Avenir Next LT Pro" panose="020B0504020202020204" pitchFamily="34" charset="0"/>
              </a:rPr>
              <a:t>What value of theta makes the data we observed MOST likely?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1892C-9A4A-45C7-BB54-836B5718F11C}"/>
              </a:ext>
            </a:extLst>
          </p:cNvPr>
          <p:cNvGrpSpPr/>
          <p:nvPr/>
        </p:nvGrpSpPr>
        <p:grpSpPr>
          <a:xfrm>
            <a:off x="702739" y="3180010"/>
            <a:ext cx="10763288" cy="2352181"/>
            <a:chOff x="702739" y="3334015"/>
            <a:chExt cx="10763288" cy="23521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D1172C-44DC-476E-86A3-324A313FCEA1}"/>
                </a:ext>
              </a:extLst>
            </p:cNvPr>
            <p:cNvGrpSpPr/>
            <p:nvPr/>
          </p:nvGrpSpPr>
          <p:grpSpPr>
            <a:xfrm>
              <a:off x="7230259" y="3345602"/>
              <a:ext cx="2059929" cy="2340594"/>
              <a:chOff x="7756848" y="1981827"/>
              <a:chExt cx="3454705" cy="3925408"/>
            </a:xfrm>
          </p:grpSpPr>
          <p:pic>
            <p:nvPicPr>
              <p:cNvPr id="11266" name="Picture 2" descr="Benny Beaver shines in Mascot Challenge - YouTube">
                <a:extLst>
                  <a:ext uri="{FF2B5EF4-FFF2-40B4-BE49-F238E27FC236}">
                    <a16:creationId xmlns:a16="http://schemas.microsoft.com/office/drawing/2014/main" id="{DBAED7F9-B2C9-48ED-934F-16F690ED07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95" t="9195" r="12405" b="12405"/>
              <a:stretch/>
            </p:blipFill>
            <p:spPr bwMode="auto">
              <a:xfrm>
                <a:off x="7756848" y="1981827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68" name="Picture 4" descr="Coronavirus: We all can relate to University of Oregon mascot's video –  WHIO TV 7 and WHIO Radio">
                <a:extLst>
                  <a:ext uri="{FF2B5EF4-FFF2-40B4-BE49-F238E27FC236}">
                    <a16:creationId xmlns:a16="http://schemas.microsoft.com/office/drawing/2014/main" id="{DBA16296-EBF1-448A-983F-F412AC54E9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6848" y="3963963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9B70E0C-CBEA-43DF-A2C6-F7032E42D8FD}"/>
                  </a:ext>
                </a:extLst>
              </p:cNvPr>
              <p:cNvSpPr/>
              <p:nvPr/>
            </p:nvSpPr>
            <p:spPr>
              <a:xfrm>
                <a:off x="9180955" y="3621854"/>
                <a:ext cx="606490" cy="606490"/>
              </a:xfrm>
              <a:prstGeom prst="ellips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VS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7FD277-A541-4B7D-89F7-BA0DA62CED64}"/>
                </a:ext>
              </a:extLst>
            </p:cNvPr>
            <p:cNvGrpSpPr/>
            <p:nvPr/>
          </p:nvGrpSpPr>
          <p:grpSpPr>
            <a:xfrm>
              <a:off x="702739" y="3345602"/>
              <a:ext cx="2059929" cy="2340594"/>
              <a:chOff x="7756848" y="1981827"/>
              <a:chExt cx="3454705" cy="3925408"/>
            </a:xfrm>
          </p:grpSpPr>
          <p:pic>
            <p:nvPicPr>
              <p:cNvPr id="18" name="Picture 2" descr="Benny Beaver shines in Mascot Challenge - YouTube">
                <a:extLst>
                  <a:ext uri="{FF2B5EF4-FFF2-40B4-BE49-F238E27FC236}">
                    <a16:creationId xmlns:a16="http://schemas.microsoft.com/office/drawing/2014/main" id="{FBC5A8AF-B053-4BB1-9B89-5894E1E356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95" t="9195" r="12405" b="12405"/>
              <a:stretch/>
            </p:blipFill>
            <p:spPr bwMode="auto">
              <a:xfrm>
                <a:off x="7756848" y="1981827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Coronavirus: We all can relate to University of Oregon mascot's video –  WHIO TV 7 and WHIO Radio">
                <a:extLst>
                  <a:ext uri="{FF2B5EF4-FFF2-40B4-BE49-F238E27FC236}">
                    <a16:creationId xmlns:a16="http://schemas.microsoft.com/office/drawing/2014/main" id="{D64D5943-408B-4223-B2F9-176D5B12D2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6848" y="3963963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EB1710F-652B-4470-8C37-2D425CEB994C}"/>
                  </a:ext>
                </a:extLst>
              </p:cNvPr>
              <p:cNvSpPr/>
              <p:nvPr/>
            </p:nvSpPr>
            <p:spPr>
              <a:xfrm>
                <a:off x="9180955" y="3621854"/>
                <a:ext cx="606490" cy="606490"/>
              </a:xfrm>
              <a:prstGeom prst="ellips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VS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55B0A-461C-4046-A8BE-387B44C8F565}"/>
                </a:ext>
              </a:extLst>
            </p:cNvPr>
            <p:cNvGrpSpPr/>
            <p:nvPr/>
          </p:nvGrpSpPr>
          <p:grpSpPr>
            <a:xfrm>
              <a:off x="5054419" y="3345602"/>
              <a:ext cx="2059929" cy="2340594"/>
              <a:chOff x="7756848" y="1981827"/>
              <a:chExt cx="3454705" cy="3925408"/>
            </a:xfrm>
          </p:grpSpPr>
          <p:pic>
            <p:nvPicPr>
              <p:cNvPr id="47" name="Picture 2" descr="Benny Beaver shines in Mascot Challenge - YouTube">
                <a:extLst>
                  <a:ext uri="{FF2B5EF4-FFF2-40B4-BE49-F238E27FC236}">
                    <a16:creationId xmlns:a16="http://schemas.microsoft.com/office/drawing/2014/main" id="{B4B78B46-394F-4630-A17F-CD77BE4AA0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95" t="9195" r="12405" b="12405"/>
              <a:stretch/>
            </p:blipFill>
            <p:spPr bwMode="auto">
              <a:xfrm>
                <a:off x="7756848" y="1981827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" descr="Coronavirus: We all can relate to University of Oregon mascot's video –  WHIO TV 7 and WHIO Radio">
                <a:extLst>
                  <a:ext uri="{FF2B5EF4-FFF2-40B4-BE49-F238E27FC236}">
                    <a16:creationId xmlns:a16="http://schemas.microsoft.com/office/drawing/2014/main" id="{E086D4C0-916D-4EB5-B149-1E4A700A8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6848" y="3963963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08AE3CC-76D6-42CE-92C4-C9BCD6644D48}"/>
                  </a:ext>
                </a:extLst>
              </p:cNvPr>
              <p:cNvSpPr/>
              <p:nvPr/>
            </p:nvSpPr>
            <p:spPr>
              <a:xfrm>
                <a:off x="9180955" y="3621854"/>
                <a:ext cx="606490" cy="606490"/>
              </a:xfrm>
              <a:prstGeom prst="ellips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VS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A761E99-4C6B-414C-A25A-26AFF6C50110}"/>
                </a:ext>
              </a:extLst>
            </p:cNvPr>
            <p:cNvGrpSpPr/>
            <p:nvPr/>
          </p:nvGrpSpPr>
          <p:grpSpPr>
            <a:xfrm>
              <a:off x="2878579" y="3345602"/>
              <a:ext cx="2059929" cy="2340594"/>
              <a:chOff x="7756848" y="1981827"/>
              <a:chExt cx="3454705" cy="3925408"/>
            </a:xfrm>
          </p:grpSpPr>
          <p:pic>
            <p:nvPicPr>
              <p:cNvPr id="51" name="Picture 2" descr="Benny Beaver shines in Mascot Challenge - YouTube">
                <a:extLst>
                  <a:ext uri="{FF2B5EF4-FFF2-40B4-BE49-F238E27FC236}">
                    <a16:creationId xmlns:a16="http://schemas.microsoft.com/office/drawing/2014/main" id="{542DA807-DADF-416D-A2D4-EA4A00BB8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95" t="9195" r="12405" b="12405"/>
              <a:stretch/>
            </p:blipFill>
            <p:spPr bwMode="auto">
              <a:xfrm>
                <a:off x="7756848" y="1981827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Coronavirus: We all can relate to University of Oregon mascot's video –  WHIO TV 7 and WHIO Radio">
                <a:extLst>
                  <a:ext uri="{FF2B5EF4-FFF2-40B4-BE49-F238E27FC236}">
                    <a16:creationId xmlns:a16="http://schemas.microsoft.com/office/drawing/2014/main" id="{48008F75-A1CD-437E-B4BC-C7DAA9D5C2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6848" y="3963963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DF95EC2-B5EF-49F0-9475-B078134524A9}"/>
                  </a:ext>
                </a:extLst>
              </p:cNvPr>
              <p:cNvSpPr/>
              <p:nvPr/>
            </p:nvSpPr>
            <p:spPr>
              <a:xfrm>
                <a:off x="9180955" y="3621854"/>
                <a:ext cx="606490" cy="606490"/>
              </a:xfrm>
              <a:prstGeom prst="ellips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VS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EBFDAD8-FCCB-4D7D-9A8D-B7865784F0D2}"/>
                </a:ext>
              </a:extLst>
            </p:cNvPr>
            <p:cNvGrpSpPr/>
            <p:nvPr/>
          </p:nvGrpSpPr>
          <p:grpSpPr>
            <a:xfrm>
              <a:off x="9406098" y="3334015"/>
              <a:ext cx="2059929" cy="2340594"/>
              <a:chOff x="7756848" y="1981827"/>
              <a:chExt cx="3454705" cy="3925408"/>
            </a:xfrm>
          </p:grpSpPr>
          <p:pic>
            <p:nvPicPr>
              <p:cNvPr id="55" name="Picture 2" descr="Benny Beaver shines in Mascot Challenge - YouTube">
                <a:extLst>
                  <a:ext uri="{FF2B5EF4-FFF2-40B4-BE49-F238E27FC236}">
                    <a16:creationId xmlns:a16="http://schemas.microsoft.com/office/drawing/2014/main" id="{571DF467-ABD1-4AC2-83EF-FA18023537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95" t="9195" r="12405" b="12405"/>
              <a:stretch/>
            </p:blipFill>
            <p:spPr bwMode="auto">
              <a:xfrm>
                <a:off x="7756848" y="1981827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4" descr="Coronavirus: We all can relate to University of Oregon mascot's video –  WHIO TV 7 and WHIO Radio">
                <a:extLst>
                  <a:ext uri="{FF2B5EF4-FFF2-40B4-BE49-F238E27FC236}">
                    <a16:creationId xmlns:a16="http://schemas.microsoft.com/office/drawing/2014/main" id="{894874B9-918B-494D-BB01-57B5BD6C1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6848" y="3963963"/>
                <a:ext cx="3454705" cy="1943272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5436AF-CE87-4D95-B5AA-7E4887E80345}"/>
                  </a:ext>
                </a:extLst>
              </p:cNvPr>
              <p:cNvSpPr/>
              <p:nvPr/>
            </p:nvSpPr>
            <p:spPr>
              <a:xfrm>
                <a:off x="9180955" y="3621854"/>
                <a:ext cx="606490" cy="606490"/>
              </a:xfrm>
              <a:prstGeom prst="ellips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/>
                  <a:t>VS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5AA85D2-2A0F-42F1-A2EC-D75CAD8DA34E}"/>
                  </a:ext>
                </a:extLst>
              </p:cNvPr>
              <p:cNvSpPr txBox="1"/>
              <p:nvPr/>
            </p:nvSpPr>
            <p:spPr>
              <a:xfrm>
                <a:off x="1551888" y="1824529"/>
                <a:ext cx="60311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=0.1)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would be small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5AA85D2-2A0F-42F1-A2EC-D75CAD8D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88" y="1824529"/>
                <a:ext cx="6031130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6497A1-CA79-4D11-A8E2-0A9B0B0A7AAC}"/>
                  </a:ext>
                </a:extLst>
              </p:cNvPr>
              <p:cNvSpPr txBox="1"/>
              <p:nvPr/>
            </p:nvSpPr>
            <p:spPr>
              <a:xfrm>
                <a:off x="1551888" y="2441884"/>
                <a:ext cx="60311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=0.99)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would be very small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6497A1-CA79-4D11-A8E2-0A9B0B0A7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888" y="2441884"/>
                <a:ext cx="6031130" cy="400110"/>
              </a:xfrm>
              <a:prstGeom prst="rect">
                <a:avLst/>
              </a:prstGeom>
              <a:blipFill>
                <a:blip r:embed="rId6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C6E697-1B94-4E03-8897-2BB736CC8DDD}"/>
                  </a:ext>
                </a:extLst>
              </p:cNvPr>
              <p:cNvSpPr txBox="1"/>
              <p:nvPr/>
            </p:nvSpPr>
            <p:spPr>
              <a:xfrm>
                <a:off x="571650" y="1165071"/>
                <a:ext cx="113615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𝑤𝑖𝑛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1C6E697-1B94-4E03-8897-2BB736CC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50" y="1165071"/>
                <a:ext cx="1136157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0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eads and Tails — NewHopeDeaf">
            <a:extLst>
              <a:ext uri="{FF2B5EF4-FFF2-40B4-BE49-F238E27FC236}">
                <a16:creationId xmlns:a16="http://schemas.microsoft.com/office/drawing/2014/main" id="{D12D0453-C051-4864-8C9F-87230E806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723207" y="123010"/>
            <a:ext cx="653749" cy="65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eads and Tails — NewHopeDeaf">
            <a:extLst>
              <a:ext uri="{FF2B5EF4-FFF2-40B4-BE49-F238E27FC236}">
                <a16:creationId xmlns:a16="http://schemas.microsoft.com/office/drawing/2014/main" id="{BEB30D12-9863-4BB0-8636-22156F324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r="-84"/>
          <a:stretch/>
        </p:blipFill>
        <p:spPr bwMode="auto">
          <a:xfrm>
            <a:off x="11343593" y="386677"/>
            <a:ext cx="653749" cy="65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Steps:  Estimating the Weight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/>
              <p:nvPr/>
            </p:nvSpPr>
            <p:spPr>
              <a:xfrm>
                <a:off x="512900" y="555172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Suppose you observe a coin flipped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6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times such that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55172"/>
                <a:ext cx="11458275" cy="400110"/>
              </a:xfrm>
              <a:prstGeom prst="rect">
                <a:avLst/>
              </a:prstGeom>
              <a:blipFill>
                <a:blip r:embed="rId4"/>
                <a:stretch>
                  <a:fillRect l="-53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54ECB0-D82A-4DE1-9365-3FC85C0FBC55}"/>
                  </a:ext>
                </a:extLst>
              </p:cNvPr>
              <p:cNvSpPr txBox="1"/>
              <p:nvPr/>
            </p:nvSpPr>
            <p:spPr>
              <a:xfrm>
                <a:off x="512745" y="1269931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the probability of getting heads on the coin is some unknown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54ECB0-D82A-4DE1-9365-3FC85C0FB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269931"/>
                <a:ext cx="11458275" cy="400110"/>
              </a:xfrm>
              <a:prstGeom prst="rect">
                <a:avLst/>
              </a:prstGeom>
              <a:blipFill>
                <a:blip r:embed="rId5"/>
                <a:stretch>
                  <a:fillRect l="-53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/>
              <p:nvPr/>
            </p:nvSpPr>
            <p:spPr>
              <a:xfrm>
                <a:off x="973595" y="2424014"/>
                <a:ext cx="48611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5" y="2424014"/>
                <a:ext cx="486110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5010F-96A3-4591-9B22-30FA4435CF54}"/>
                  </a:ext>
                </a:extLst>
              </p:cNvPr>
              <p:cNvSpPr txBox="1"/>
              <p:nvPr/>
            </p:nvSpPr>
            <p:spPr>
              <a:xfrm>
                <a:off x="1576700" y="2975724"/>
                <a:ext cx="37882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𝜃𝜃𝜃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15010F-96A3-4591-9B22-30FA4435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00" y="2975724"/>
                <a:ext cx="378824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4B5E9-2464-4A35-9D1A-B1362D3116B7}"/>
                  </a:ext>
                </a:extLst>
              </p:cNvPr>
              <p:cNvSpPr txBox="1"/>
              <p:nvPr/>
            </p:nvSpPr>
            <p:spPr>
              <a:xfrm>
                <a:off x="4213211" y="2968513"/>
                <a:ext cx="37882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74B5E9-2464-4A35-9D1A-B1362D311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211" y="2968513"/>
                <a:ext cx="378824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4" name="Picture 6">
            <a:extLst>
              <a:ext uri="{FF2B5EF4-FFF2-40B4-BE49-F238E27FC236}">
                <a16:creationId xmlns:a16="http://schemas.microsoft.com/office/drawing/2014/main" id="{DEADDF94-DF56-4ECF-8564-CE0DF89A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68" y="4345541"/>
            <a:ext cx="3695700" cy="20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399BC1-F5D7-4D52-A068-C0F2996C003D}"/>
              </a:ext>
            </a:extLst>
          </p:cNvPr>
          <p:cNvSpPr txBox="1"/>
          <p:nvPr/>
        </p:nvSpPr>
        <p:spPr>
          <a:xfrm>
            <a:off x="5779769" y="4637838"/>
            <a:ext cx="621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Next LT Pro" panose="020B0504020202020204" pitchFamily="34" charset="0"/>
              </a:rPr>
              <a:t>Any guesses what the peak of the graph 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48D37-6B14-4D5C-A2B6-D053689ECADD}"/>
                  </a:ext>
                </a:extLst>
              </p:cNvPr>
              <p:cNvSpPr txBox="1"/>
              <p:nvPr/>
            </p:nvSpPr>
            <p:spPr>
              <a:xfrm>
                <a:off x="512744" y="1983583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20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248D37-6B14-4D5C-A2B6-D053689E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" y="1983583"/>
                <a:ext cx="11458275" cy="400110"/>
              </a:xfrm>
              <a:prstGeom prst="rect">
                <a:avLst/>
              </a:prstGeom>
              <a:blipFill>
                <a:blip r:embed="rId10"/>
                <a:stretch>
                  <a:fillRect l="-53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AA87CF-EFC4-4418-A820-EA6C293A6165}"/>
                  </a:ext>
                </a:extLst>
              </p:cNvPr>
              <p:cNvSpPr txBox="1"/>
              <p:nvPr/>
            </p:nvSpPr>
            <p:spPr>
              <a:xfrm>
                <a:off x="5490425" y="2424014"/>
                <a:ext cx="50220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AA87CF-EFC4-4418-A820-EA6C293A6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25" y="2424014"/>
                <a:ext cx="5022056" cy="400110"/>
              </a:xfrm>
              <a:prstGeom prst="rect">
                <a:avLst/>
              </a:prstGeom>
              <a:blipFill>
                <a:blip r:embed="rId11"/>
                <a:stretch>
                  <a:fillRect r="-328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5292CF-92BF-4932-A46E-50E62B670E7E}"/>
                  </a:ext>
                </a:extLst>
              </p:cNvPr>
              <p:cNvSpPr txBox="1"/>
              <p:nvPr/>
            </p:nvSpPr>
            <p:spPr>
              <a:xfrm>
                <a:off x="512744" y="3646369"/>
                <a:ext cx="11458275" cy="56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dirty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5292CF-92BF-4932-A46E-50E62B670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" y="3646369"/>
                <a:ext cx="11458275" cy="568938"/>
              </a:xfrm>
              <a:prstGeom prst="rect">
                <a:avLst/>
              </a:prstGeom>
              <a:blipFill>
                <a:blip r:embed="rId12"/>
                <a:stretch>
                  <a:fillRect l="-532" t="-215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9CDF3-3F39-478D-97C7-2E37E43B5F4A}"/>
                  </a:ext>
                </a:extLst>
              </p:cNvPr>
              <p:cNvSpPr txBox="1"/>
              <p:nvPr/>
            </p:nvSpPr>
            <p:spPr>
              <a:xfrm>
                <a:off x="6994434" y="5205648"/>
                <a:ext cx="3788242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𝑇𝑎𝑖𝑙𝑠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9CDF3-3F39-478D-97C7-2E37E43B5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434" y="5205648"/>
                <a:ext cx="3788242" cy="7935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2A978-1743-402D-A3BA-30517BC057A9}"/>
                  </a:ext>
                </a:extLst>
              </p:cNvPr>
              <p:cNvSpPr txBox="1"/>
              <p:nvPr/>
            </p:nvSpPr>
            <p:spPr>
              <a:xfrm>
                <a:off x="2079611" y="5199512"/>
                <a:ext cx="1621486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180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dirty="0" smtClean="0">
                                  <a:solidFill>
                                    <a:srgbClr val="1E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rgbClr val="1E77B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b="0" i="1" dirty="0">
                                  <a:solidFill>
                                    <a:srgbClr val="1E77B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800" b="0" i="1" dirty="0" smtClean="0">
                              <a:solidFill>
                                <a:srgbClr val="1E77B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1E77B4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C2A978-1743-402D-A3BA-30517BC05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611" y="5199512"/>
                <a:ext cx="1621486" cy="3755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CCD8A11-DDA5-4E3D-B4A4-4C495A15DCEC}"/>
              </a:ext>
            </a:extLst>
          </p:cNvPr>
          <p:cNvSpPr txBox="1"/>
          <p:nvPr/>
        </p:nvSpPr>
        <p:spPr>
          <a:xfrm>
            <a:off x="5779769" y="6221481"/>
            <a:ext cx="621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Is this generally true?</a:t>
            </a:r>
          </a:p>
        </p:txBody>
      </p:sp>
    </p:spTree>
    <p:extLst>
      <p:ext uri="{BB962C8B-B14F-4D97-AF65-F5344CB8AC3E}">
        <p14:creationId xmlns:p14="http://schemas.microsoft.com/office/powerpoint/2010/main" val="405648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3" grpId="0"/>
      <p:bldP spid="16" grpId="0"/>
      <p:bldP spid="18" grpId="0"/>
      <p:bldP spid="20" grpId="0"/>
      <p:bldP spid="21" grpId="0"/>
      <p:bldP spid="22" grpId="0"/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B0AB7-539C-46F7-9592-43138B8EA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94582B-4468-4895-94D4-3D555674639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What assumption did we make when we set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94582B-4468-4895-94D4-3D5556746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7CC275-DD08-426C-AB7E-BAB500B6C7F0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was greater than 0.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7CC275-DD08-426C-AB7E-BAB500B6C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2BDCD76-2747-4005-A35D-9CDC53613D7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was greater than 0.5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2BDCD76-2747-4005-A35D-9CDC53613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7C4FDA-98DB-4558-BAEA-B49A7C256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Each coin flip was independent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17334E-5E80-4112-801C-DE09E29F2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Each coin flip was dependent</a:t>
            </a:r>
          </a:p>
        </p:txBody>
      </p:sp>
    </p:spTree>
    <p:extLst>
      <p:ext uri="{BB962C8B-B14F-4D97-AF65-F5344CB8AC3E}">
        <p14:creationId xmlns:p14="http://schemas.microsoft.com/office/powerpoint/2010/main" val="90829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Weight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a coin being flipped N times.  (e.g. {H,T,H,H,H,T}  {1,0,1,1,1,0})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2521" b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Bernoulli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               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blipFill>
                <a:blip r:embed="rId4"/>
                <a:stretch>
                  <a:fillRect l="-532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63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Weight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a coin being flipped N times.  (e.g. {H,T,H,H,H,T}  {1,0,1,1,1,0})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C7740-5986-4878-BB02-D1D255A3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2521" b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/>
              <p:nvPr/>
            </p:nvSpPr>
            <p:spPr>
              <a:xfrm>
                <a:off x="-641640" y="3021924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640" y="3021924"/>
                <a:ext cx="11458275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 descr="Arrow: Slight curve with solid fill">
            <a:extLst>
              <a:ext uri="{FF2B5EF4-FFF2-40B4-BE49-F238E27FC236}">
                <a16:creationId xmlns:a16="http://schemas.microsoft.com/office/drawing/2014/main" id="{44A6139B-93AA-4B8D-BD17-2ABB4C855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800000" flipH="1">
            <a:off x="8338303" y="3619290"/>
            <a:ext cx="678157" cy="6781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905068-327D-4A8F-BB81-97E6A92FFBC0}"/>
              </a:ext>
            </a:extLst>
          </p:cNvPr>
          <p:cNvSpPr txBox="1"/>
          <p:nvPr/>
        </p:nvSpPr>
        <p:spPr>
          <a:xfrm>
            <a:off x="8606437" y="2744710"/>
            <a:ext cx="2608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Collect all the like terms and sum their exponents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532624-D390-4799-B527-2F71CBFC55BE}"/>
                  </a:ext>
                </a:extLst>
              </p:cNvPr>
              <p:cNvSpPr txBox="1"/>
              <p:nvPr/>
            </p:nvSpPr>
            <p:spPr>
              <a:xfrm>
                <a:off x="2858920" y="4699015"/>
                <a:ext cx="8356463" cy="410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</m:sup>
                      </m:s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𝑇𝑎𝑖𝑙𝑠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532624-D390-4799-B527-2F71CBFC5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20" y="4699015"/>
                <a:ext cx="8356463" cy="4101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Graphic 20" descr="Arrow: Slight curve with solid fill">
            <a:extLst>
              <a:ext uri="{FF2B5EF4-FFF2-40B4-BE49-F238E27FC236}">
                <a16:creationId xmlns:a16="http://schemas.microsoft.com/office/drawing/2014/main" id="{BA15FF97-1CEC-46B0-AAC0-CF4CE3505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2271" y="4668403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E89B22-A2B9-47FF-AD54-C60F5D10DF74}"/>
                  </a:ext>
                </a:extLst>
              </p:cNvPr>
              <p:cNvSpPr txBox="1"/>
              <p:nvPr/>
            </p:nvSpPr>
            <p:spPr>
              <a:xfrm>
                <a:off x="1752398" y="4550128"/>
                <a:ext cx="342920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Now our goal is to find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that maximizes this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E89B22-A2B9-47FF-AD54-C60F5D10D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98" y="4550128"/>
                <a:ext cx="3429202" cy="707886"/>
              </a:xfrm>
              <a:prstGeom prst="rect">
                <a:avLst/>
              </a:prstGeom>
              <a:blipFill>
                <a:blip r:embed="rId8"/>
                <a:stretch>
                  <a:fillRect t="-3419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0D4200-412D-48E8-88B2-A22076FA7F0C}"/>
                  </a:ext>
                </a:extLst>
              </p:cNvPr>
              <p:cNvSpPr txBox="1"/>
              <p:nvPr/>
            </p:nvSpPr>
            <p:spPr>
              <a:xfrm>
                <a:off x="2728150" y="4006809"/>
                <a:ext cx="8356463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0D4200-412D-48E8-88B2-A22076FA7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150" y="4006809"/>
                <a:ext cx="8356463" cy="41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Bernoulli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such that:               	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E2BF58-32FE-4373-91F9-361932102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blipFill>
                <a:blip r:embed="rId10"/>
                <a:stretch>
                  <a:fillRect l="-532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98BEC7-5515-4579-96C3-B9AC69576932}"/>
                  </a:ext>
                </a:extLst>
              </p:cNvPr>
              <p:cNvSpPr txBox="1"/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98BEC7-5515-4579-96C3-B9AC6957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blipFill>
                <a:blip r:embed="rId11"/>
                <a:stretch>
                  <a:fillRect l="-57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562394-FF7A-4FD0-9098-7BEAD7CA94C2}"/>
                  </a:ext>
                </a:extLst>
              </p:cNvPr>
              <p:cNvSpPr txBox="1"/>
              <p:nvPr/>
            </p:nvSpPr>
            <p:spPr>
              <a:xfrm>
                <a:off x="512744" y="5781606"/>
                <a:ext cx="11458275" cy="568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dirty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d>
                      <m:dPr>
                        <m:ctrlP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000" b="1" i="1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   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How can we do this analytically?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562394-FF7A-4FD0-9098-7BEAD7CA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4" y="5781606"/>
                <a:ext cx="11458275" cy="568938"/>
              </a:xfrm>
              <a:prstGeom prst="rect">
                <a:avLst/>
              </a:prstGeom>
              <a:blipFill>
                <a:blip r:embed="rId12"/>
                <a:stretch>
                  <a:fillRect l="-532" t="-212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27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A59F-D11D-4D8A-BBB4-AE7620C3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Maxima of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C5228-00B2-47DC-BFC1-BD75356D9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7F9DE-8979-4623-A169-9733982AFCEE}"/>
              </a:ext>
            </a:extLst>
          </p:cNvPr>
          <p:cNvSpPr txBox="1"/>
          <p:nvPr/>
        </p:nvSpPr>
        <p:spPr>
          <a:xfrm>
            <a:off x="512900" y="752194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Recall from Calculus: </a:t>
            </a:r>
            <a:r>
              <a:rPr lang="en-US" sz="2000" dirty="0">
                <a:latin typeface="Avenir Next LT Pro" panose="020B0504020202020204" pitchFamily="34" charset="0"/>
              </a:rPr>
              <a:t>Maxima, minima, and saddle-points in a function are “critical points” where the derivative is zero. </a:t>
            </a:r>
            <a:r>
              <a:rPr lang="en-US" sz="1400" dirty="0">
                <a:latin typeface="Avenir Next LT Pro" panose="020B0504020202020204" pitchFamily="34" charset="0"/>
              </a:rPr>
              <a:t>(Also have to consider end points if asked to find a maxima within a finite range)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06C9DEC-1966-4D0C-9877-F3E15062A667}"/>
              </a:ext>
            </a:extLst>
          </p:cNvPr>
          <p:cNvGrpSpPr/>
          <p:nvPr/>
        </p:nvGrpSpPr>
        <p:grpSpPr>
          <a:xfrm>
            <a:off x="3303354" y="2195684"/>
            <a:ext cx="5585292" cy="2790481"/>
            <a:chOff x="1285875" y="2029857"/>
            <a:chExt cx="5585292" cy="279048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E286D90-46CD-4C0F-ABEF-BCFF4B123459}"/>
                </a:ext>
              </a:extLst>
            </p:cNvPr>
            <p:cNvSpPr/>
            <p:nvPr/>
          </p:nvSpPr>
          <p:spPr>
            <a:xfrm>
              <a:off x="1322009" y="2999745"/>
              <a:ext cx="4645434" cy="1306271"/>
            </a:xfrm>
            <a:custGeom>
              <a:avLst/>
              <a:gdLst>
                <a:gd name="connsiteX0" fmla="*/ 0 w 4645434"/>
                <a:gd name="connsiteY0" fmla="*/ 1306271 h 1306271"/>
                <a:gd name="connsiteX1" fmla="*/ 1448668 w 4645434"/>
                <a:gd name="connsiteY1" fmla="*/ 372336 h 1306271"/>
                <a:gd name="connsiteX2" fmla="*/ 2094581 w 4645434"/>
                <a:gd name="connsiteY2" fmla="*/ 828610 h 1306271"/>
                <a:gd name="connsiteX3" fmla="*/ 3045626 w 4645434"/>
                <a:gd name="connsiteY3" fmla="*/ 1614 h 1306271"/>
                <a:gd name="connsiteX4" fmla="*/ 3436310 w 4645434"/>
                <a:gd name="connsiteY4" fmla="*/ 561975 h 1306271"/>
                <a:gd name="connsiteX5" fmla="*/ 4010930 w 4645434"/>
                <a:gd name="connsiteY5" fmla="*/ 830036 h 1306271"/>
                <a:gd name="connsiteX6" fmla="*/ 4645435 w 4645434"/>
                <a:gd name="connsiteY6" fmla="*/ 1096671 h 130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45434" h="1306271">
                  <a:moveTo>
                    <a:pt x="0" y="1306271"/>
                  </a:moveTo>
                  <a:cubicBezTo>
                    <a:pt x="0" y="1306271"/>
                    <a:pt x="1040874" y="338116"/>
                    <a:pt x="1448668" y="372336"/>
                  </a:cubicBezTo>
                  <a:cubicBezTo>
                    <a:pt x="1856463" y="406557"/>
                    <a:pt x="1798003" y="845720"/>
                    <a:pt x="2094581" y="828610"/>
                  </a:cubicBezTo>
                  <a:cubicBezTo>
                    <a:pt x="2391159" y="812925"/>
                    <a:pt x="2824618" y="21576"/>
                    <a:pt x="3045626" y="1614"/>
                  </a:cubicBezTo>
                  <a:cubicBezTo>
                    <a:pt x="3266633" y="-18348"/>
                    <a:pt x="3236691" y="145625"/>
                    <a:pt x="3436310" y="561975"/>
                  </a:cubicBezTo>
                  <a:cubicBezTo>
                    <a:pt x="3536120" y="770150"/>
                    <a:pt x="3611690" y="824332"/>
                    <a:pt x="4010930" y="830036"/>
                  </a:cubicBezTo>
                  <a:cubicBezTo>
                    <a:pt x="4410169" y="835739"/>
                    <a:pt x="4645435" y="1096671"/>
                    <a:pt x="4645435" y="1096671"/>
                  </a:cubicBezTo>
                </a:path>
              </a:pathLst>
            </a:custGeom>
            <a:noFill/>
            <a:ln w="35592" cap="rnd">
              <a:solidFill>
                <a:srgbClr val="0197F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A4E196E5-EB35-4B97-8FB8-C0E2481A9BF4}"/>
                </a:ext>
              </a:extLst>
            </p:cNvPr>
            <p:cNvCxnSpPr/>
            <p:nvPr/>
          </p:nvCxnSpPr>
          <p:spPr>
            <a:xfrm>
              <a:off x="1285875" y="4052295"/>
              <a:ext cx="50639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AB82504-F2A2-45D7-8D15-F02226BA6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4934" y="2197344"/>
              <a:ext cx="0" cy="2622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3ECC675-B250-4317-9B90-D2CBE7F7C844}"/>
                </a:ext>
              </a:extLst>
            </p:cNvPr>
            <p:cNvSpPr/>
            <p:nvPr/>
          </p:nvSpPr>
          <p:spPr>
            <a:xfrm>
              <a:off x="3996985" y="2985487"/>
              <a:ext cx="858364" cy="14258"/>
            </a:xfrm>
            <a:custGeom>
              <a:avLst/>
              <a:gdLst>
                <a:gd name="connsiteX0" fmla="*/ 0 w 858364"/>
                <a:gd name="connsiteY0" fmla="*/ 0 h 14258"/>
                <a:gd name="connsiteX1" fmla="*/ 858365 w 858364"/>
                <a:gd name="connsiteY1" fmla="*/ 0 h 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364" h="14258">
                  <a:moveTo>
                    <a:pt x="0" y="0"/>
                  </a:moveTo>
                  <a:lnTo>
                    <a:pt x="858365" y="0"/>
                  </a:lnTo>
                </a:path>
              </a:pathLst>
            </a:custGeom>
            <a:noFill/>
            <a:ln w="35592" cap="flat">
              <a:solidFill>
                <a:srgbClr val="EF2929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4748C88-AA16-429D-BA1D-7E872B2A61F6}"/>
                </a:ext>
              </a:extLst>
            </p:cNvPr>
            <p:cNvSpPr/>
            <p:nvPr/>
          </p:nvSpPr>
          <p:spPr>
            <a:xfrm>
              <a:off x="2984191" y="3860058"/>
              <a:ext cx="858364" cy="14258"/>
            </a:xfrm>
            <a:custGeom>
              <a:avLst/>
              <a:gdLst>
                <a:gd name="connsiteX0" fmla="*/ 0 w 858364"/>
                <a:gd name="connsiteY0" fmla="*/ 0 h 14258"/>
                <a:gd name="connsiteX1" fmla="*/ 858365 w 858364"/>
                <a:gd name="connsiteY1" fmla="*/ 0 h 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364" h="14258">
                  <a:moveTo>
                    <a:pt x="0" y="0"/>
                  </a:moveTo>
                  <a:lnTo>
                    <a:pt x="858365" y="0"/>
                  </a:lnTo>
                </a:path>
              </a:pathLst>
            </a:custGeom>
            <a:noFill/>
            <a:ln w="35592" cap="flat">
              <a:solidFill>
                <a:srgbClr val="EF2929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AAF79C2-80BB-469C-BAD8-C69B4D98CF94}"/>
                </a:ext>
              </a:extLst>
            </p:cNvPr>
            <p:cNvSpPr/>
            <p:nvPr/>
          </p:nvSpPr>
          <p:spPr>
            <a:xfrm>
              <a:off x="4809888" y="3822652"/>
              <a:ext cx="858364" cy="14258"/>
            </a:xfrm>
            <a:custGeom>
              <a:avLst/>
              <a:gdLst>
                <a:gd name="connsiteX0" fmla="*/ 0 w 858364"/>
                <a:gd name="connsiteY0" fmla="*/ 0 h 14258"/>
                <a:gd name="connsiteX1" fmla="*/ 858365 w 858364"/>
                <a:gd name="connsiteY1" fmla="*/ 0 h 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364" h="14258">
                  <a:moveTo>
                    <a:pt x="0" y="0"/>
                  </a:moveTo>
                  <a:lnTo>
                    <a:pt x="858365" y="0"/>
                  </a:lnTo>
                </a:path>
              </a:pathLst>
            </a:custGeom>
            <a:noFill/>
            <a:ln w="35592" cap="flat">
              <a:solidFill>
                <a:srgbClr val="EF2929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5CBBB03-091B-4423-9EA3-62D9A8CBC06B}"/>
                </a:ext>
              </a:extLst>
            </p:cNvPr>
            <p:cNvSpPr/>
            <p:nvPr/>
          </p:nvSpPr>
          <p:spPr>
            <a:xfrm>
              <a:off x="2393389" y="3364952"/>
              <a:ext cx="858364" cy="14258"/>
            </a:xfrm>
            <a:custGeom>
              <a:avLst/>
              <a:gdLst>
                <a:gd name="connsiteX0" fmla="*/ 0 w 858364"/>
                <a:gd name="connsiteY0" fmla="*/ 0 h 14258"/>
                <a:gd name="connsiteX1" fmla="*/ 858365 w 858364"/>
                <a:gd name="connsiteY1" fmla="*/ 0 h 1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8364" h="14258">
                  <a:moveTo>
                    <a:pt x="0" y="0"/>
                  </a:moveTo>
                  <a:lnTo>
                    <a:pt x="858365" y="0"/>
                  </a:lnTo>
                </a:path>
              </a:pathLst>
            </a:custGeom>
            <a:noFill/>
            <a:ln w="35592" cap="flat">
              <a:solidFill>
                <a:srgbClr val="EF2929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4443A13-BB83-4FE2-ADFD-F960EA161512}"/>
                </a:ext>
              </a:extLst>
            </p:cNvPr>
            <p:cNvSpPr txBox="1"/>
            <p:nvPr/>
          </p:nvSpPr>
          <p:spPr>
            <a:xfrm>
              <a:off x="3916188" y="2029857"/>
              <a:ext cx="29549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Next LT Pro" panose="020B0504020202020204" pitchFamily="34" charset="0"/>
                </a:rPr>
                <a:t>Global Maxima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733A2E6-4306-4F4A-90D0-D390F7EEBCCB}"/>
                </a:ext>
              </a:extLst>
            </p:cNvPr>
            <p:cNvSpPr txBox="1"/>
            <p:nvPr/>
          </p:nvSpPr>
          <p:spPr>
            <a:xfrm>
              <a:off x="4949208" y="2896038"/>
              <a:ext cx="19219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Next LT Pro" panose="020B0504020202020204" pitchFamily="34" charset="0"/>
                </a:rPr>
                <a:t>Saddle Point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7B96163-8892-4A3E-AFCA-6DC49D145D74}"/>
                </a:ext>
              </a:extLst>
            </p:cNvPr>
            <p:cNvSpPr txBox="1"/>
            <p:nvPr/>
          </p:nvSpPr>
          <p:spPr>
            <a:xfrm>
              <a:off x="1345081" y="2363896"/>
              <a:ext cx="29549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Next LT Pro" panose="020B0504020202020204" pitchFamily="34" charset="0"/>
                </a:rPr>
                <a:t>Local Maxima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771C57C-B879-404A-A706-3F708C4AB14E}"/>
                </a:ext>
              </a:extLst>
            </p:cNvPr>
            <p:cNvSpPr txBox="1"/>
            <p:nvPr/>
          </p:nvSpPr>
          <p:spPr>
            <a:xfrm>
              <a:off x="2221589" y="4344265"/>
              <a:ext cx="29549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Avenir Next LT Pro" panose="020B0504020202020204" pitchFamily="34" charset="0"/>
                </a:rPr>
                <a:t>Local Minima</a:t>
              </a:r>
              <a:endParaRPr lang="en-US" sz="200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176" name="Graphic 175" descr="Arrow: Slight curve with solid fill">
              <a:extLst>
                <a:ext uri="{FF2B5EF4-FFF2-40B4-BE49-F238E27FC236}">
                  <a16:creationId xmlns:a16="http://schemas.microsoft.com/office/drawing/2014/main" id="{F0006EC7-DBA9-44C1-9494-D980BD9F9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479995" y="2711269"/>
              <a:ext cx="557902" cy="557902"/>
            </a:xfrm>
            <a:prstGeom prst="rect">
              <a:avLst/>
            </a:prstGeom>
          </p:spPr>
        </p:pic>
        <p:pic>
          <p:nvPicPr>
            <p:cNvPr id="177" name="Graphic 176" descr="Arrow: Slight curve with solid fill">
              <a:extLst>
                <a:ext uri="{FF2B5EF4-FFF2-40B4-BE49-F238E27FC236}">
                  <a16:creationId xmlns:a16="http://schemas.microsoft.com/office/drawing/2014/main" id="{753491BC-A4C4-4F90-B7A6-32CEBA76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613106">
              <a:off x="4254364" y="2378235"/>
              <a:ext cx="557902" cy="557902"/>
            </a:xfrm>
            <a:prstGeom prst="rect">
              <a:avLst/>
            </a:prstGeom>
          </p:spPr>
        </p:pic>
        <p:pic>
          <p:nvPicPr>
            <p:cNvPr id="178" name="Graphic 177" descr="Arrow: Slight curve with solid fill">
              <a:extLst>
                <a:ext uri="{FF2B5EF4-FFF2-40B4-BE49-F238E27FC236}">
                  <a16:creationId xmlns:a16="http://schemas.microsoft.com/office/drawing/2014/main" id="{D9F56D79-F589-471C-9500-2A307AA3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613106">
              <a:off x="5067531" y="3215009"/>
              <a:ext cx="557902" cy="557902"/>
            </a:xfrm>
            <a:prstGeom prst="rect">
              <a:avLst/>
            </a:prstGeom>
          </p:spPr>
        </p:pic>
        <p:pic>
          <p:nvPicPr>
            <p:cNvPr id="179" name="Graphic 178" descr="Arrow: Slight curve with solid fill">
              <a:extLst>
                <a:ext uri="{FF2B5EF4-FFF2-40B4-BE49-F238E27FC236}">
                  <a16:creationId xmlns:a16="http://schemas.microsoft.com/office/drawing/2014/main" id="{A55B8B2B-98E2-4E13-9ED3-CCA57ABD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400000">
              <a:off x="3281603" y="3862430"/>
              <a:ext cx="557902" cy="557902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36A5DE58-BBD6-4FFF-AE8C-3AC4AA6B1684}"/>
              </a:ext>
            </a:extLst>
          </p:cNvPr>
          <p:cNvSpPr/>
          <p:nvPr/>
        </p:nvSpPr>
        <p:spPr>
          <a:xfrm>
            <a:off x="3252517" y="4370401"/>
            <a:ext cx="202883" cy="2028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07458A-2BAB-4226-8D45-A6DD01A7250D}"/>
              </a:ext>
            </a:extLst>
          </p:cNvPr>
          <p:cNvSpPr/>
          <p:nvPr/>
        </p:nvSpPr>
        <p:spPr>
          <a:xfrm>
            <a:off x="7883480" y="4164781"/>
            <a:ext cx="202883" cy="2028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1B6C6-7896-48C3-8FFA-FB8953D8A5B4}"/>
              </a:ext>
            </a:extLst>
          </p:cNvPr>
          <p:cNvSpPr txBox="1"/>
          <p:nvPr/>
        </p:nvSpPr>
        <p:spPr>
          <a:xfrm>
            <a:off x="545645" y="5659250"/>
            <a:ext cx="10798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Can tell minima/maxima/saddles apart with 2</a:t>
            </a:r>
            <a:r>
              <a:rPr lang="en-US" sz="2000" baseline="30000" dirty="0">
                <a:latin typeface="Avenir Next LT Pro" panose="020B0504020202020204" pitchFamily="34" charset="0"/>
              </a:rPr>
              <a:t>nd</a:t>
            </a:r>
            <a:r>
              <a:rPr lang="en-US" sz="2000" dirty="0">
                <a:latin typeface="Avenir Next LT Pro" panose="020B0504020202020204" pitchFamily="34" charset="0"/>
              </a:rPr>
              <a:t> derivative test to check for local concavity.</a:t>
            </a:r>
          </a:p>
        </p:txBody>
      </p:sp>
    </p:spTree>
    <p:extLst>
      <p:ext uri="{BB962C8B-B14F-4D97-AF65-F5344CB8AC3E}">
        <p14:creationId xmlns:p14="http://schemas.microsoft.com/office/powerpoint/2010/main" val="631965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Weight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/>
              <p:nvPr/>
            </p:nvSpPr>
            <p:spPr>
              <a:xfrm>
                <a:off x="297021" y="938757"/>
                <a:ext cx="9242335" cy="413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𝓛</m:t>
                            </m:r>
                            <m:d>
                              <m:dPr>
                                <m:ctrlPr>
                                  <a:rPr lang="en-US" sz="2000" b="1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21" y="938757"/>
                <a:ext cx="9242335" cy="413190"/>
              </a:xfrm>
              <a:prstGeom prst="rect">
                <a:avLst/>
              </a:prstGeom>
              <a:blipFill>
                <a:blip r:embed="rId3"/>
                <a:stretch>
                  <a:fillRect l="-726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079361-F2BC-4BD0-9555-6834015B708E}"/>
                  </a:ext>
                </a:extLst>
              </p:cNvPr>
              <p:cNvSpPr txBox="1"/>
              <p:nvPr/>
            </p:nvSpPr>
            <p:spPr>
              <a:xfrm>
                <a:off x="1001964" y="1770469"/>
                <a:ext cx="10188072" cy="535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dirty="0"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Taking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gets messy. Lots of polynomial terms due to the exponents.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079361-F2BC-4BD0-9555-6834015B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4" y="1770469"/>
                <a:ext cx="10188072" cy="535659"/>
              </a:xfrm>
              <a:prstGeom prst="rect">
                <a:avLst/>
              </a:prstGeom>
              <a:blipFill>
                <a:blip r:embed="rId4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5E401F-75D6-4EBE-92BF-54A93DC8C192}"/>
                  </a:ext>
                </a:extLst>
              </p:cNvPr>
              <p:cNvSpPr txBox="1"/>
              <p:nvPr/>
            </p:nvSpPr>
            <p:spPr>
              <a:xfrm>
                <a:off x="297021" y="3094540"/>
                <a:ext cx="11489595" cy="106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Log-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18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1800" dirty="0">
                    <a:latin typeface="Avenir Next LT Pro" panose="020B0504020202020204" pitchFamily="34" charset="0"/>
                  </a:rPr>
                  <a:t>is often used instead – pesky exponents get turned into scalar multipliers and products turn to sums.  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Recall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𝒂𝒍𝒐𝒈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 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𝒂𝒃</m:t>
                            </m:r>
                          </m:e>
                        </m:d>
                      </m:e>
                    </m:fun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fun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𝐚𝐧𝐝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num>
                              <m:den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</m:func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𝐥𝐨𝐠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C5E401F-75D6-4EBE-92BF-54A93DC8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21" y="3094540"/>
                <a:ext cx="11489595" cy="1060868"/>
              </a:xfrm>
              <a:prstGeom prst="rect">
                <a:avLst/>
              </a:prstGeom>
              <a:blipFill>
                <a:blip r:embed="rId5"/>
                <a:stretch>
                  <a:fillRect l="-477" t="-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F5D6C9-E896-4B87-BC0D-6BB9FEE3C2C2}"/>
                  </a:ext>
                </a:extLst>
              </p:cNvPr>
              <p:cNvSpPr txBox="1"/>
              <p:nvPr/>
            </p:nvSpPr>
            <p:spPr>
              <a:xfrm>
                <a:off x="3026229" y="4386224"/>
                <a:ext cx="613954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en-US" sz="2000" b="1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#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F5D6C9-E896-4B87-BC0D-6BB9FEE3C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9" y="4386224"/>
                <a:ext cx="6139542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C011AF-895E-4148-8D93-4BBD38DF7CE5}"/>
                  </a:ext>
                </a:extLst>
              </p:cNvPr>
              <p:cNvSpPr txBox="1"/>
              <p:nvPr/>
            </p:nvSpPr>
            <p:spPr>
              <a:xfrm>
                <a:off x="147731" y="5370375"/>
                <a:ext cx="12215330" cy="548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𝒂𝒓𝒈𝒎𝒂𝒙</m:t>
                            </m:r>
                          </m:e>
                          <m:lim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𝓛𝓛</m:t>
                        </m:r>
                        <m:d>
                          <m:dPr>
                            <m:ctrlP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000" b="1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𝒂𝒓𝒈𝒎𝒂𝒙</m:t>
                            </m:r>
                          </m:e>
                          <m:lim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  <m:d>
                          <m:dPr>
                            <m:ctrlP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?     </a:t>
                </a:r>
                <a:r>
                  <a:rPr lang="en-US" sz="20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Yes! Log is monotonically increasing so argmax are preserved.</a:t>
                </a:r>
                <a:endParaRPr lang="en-US" sz="2000" b="1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C011AF-895E-4148-8D93-4BBD38DF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1" y="5370375"/>
                <a:ext cx="12215330" cy="548740"/>
              </a:xfrm>
              <a:prstGeom prst="rect">
                <a:avLst/>
              </a:prstGeom>
              <a:blipFill>
                <a:blip r:embed="rId7"/>
                <a:stretch>
                  <a:fillRect l="-499" t="-555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A273A1-0F00-4841-BFBC-994046D9FD99}"/>
              </a:ext>
            </a:extLst>
          </p:cNvPr>
          <p:cNvCxnSpPr>
            <a:cxnSpLocks/>
          </p:cNvCxnSpPr>
          <p:nvPr/>
        </p:nvCxnSpPr>
        <p:spPr>
          <a:xfrm>
            <a:off x="1610906" y="2556588"/>
            <a:ext cx="8970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Weight of a Coin with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/>
              <p:nvPr/>
            </p:nvSpPr>
            <p:spPr>
              <a:xfrm>
                <a:off x="297021" y="938757"/>
                <a:ext cx="9242335" cy="413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Avenir Next LT Pro" panose="020B0504020202020204" pitchFamily="34" charset="0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𝓛𝓛</m:t>
                        </m:r>
                        <m:d>
                          <m:dPr>
                            <m:ctrlP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=#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+#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⁡(1−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961CBE-FBA9-48AA-BE7B-E189E37A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21" y="938757"/>
                <a:ext cx="9242335" cy="413190"/>
              </a:xfrm>
              <a:prstGeom prst="rect">
                <a:avLst/>
              </a:prstGeom>
              <a:blipFill>
                <a:blip r:embed="rId3"/>
                <a:stretch>
                  <a:fillRect l="-726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F5D6C9-E896-4B87-BC0D-6BB9FEE3C2C2}"/>
                  </a:ext>
                </a:extLst>
              </p:cNvPr>
              <p:cNvSpPr txBox="1"/>
              <p:nvPr/>
            </p:nvSpPr>
            <p:spPr>
              <a:xfrm>
                <a:off x="1894115" y="1835338"/>
                <a:ext cx="840377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#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4F5D6C9-E896-4B87-BC0D-6BB9FEE3C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15" y="1835338"/>
                <a:ext cx="8403770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356C28-49FC-4C01-BB08-55130A074B63}"/>
                  </a:ext>
                </a:extLst>
              </p:cNvPr>
              <p:cNvSpPr txBox="1"/>
              <p:nvPr/>
            </p:nvSpPr>
            <p:spPr>
              <a:xfrm>
                <a:off x="4419420" y="2945491"/>
                <a:ext cx="3353160" cy="783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356C28-49FC-4C01-BB08-55130A07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20" y="2945491"/>
                <a:ext cx="3353160" cy="7839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94DF1B-1186-4FD2-BC21-F7A801AF080E}"/>
                  </a:ext>
                </a:extLst>
              </p:cNvPr>
              <p:cNvSpPr txBox="1"/>
              <p:nvPr/>
            </p:nvSpPr>
            <p:spPr>
              <a:xfrm>
                <a:off x="4419420" y="4361426"/>
                <a:ext cx="33531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94DF1B-1186-4FD2-BC21-F7A801AF0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20" y="4361426"/>
                <a:ext cx="3353160" cy="461665"/>
              </a:xfrm>
              <a:prstGeom prst="rect">
                <a:avLst/>
              </a:prstGeom>
              <a:blipFill>
                <a:blip r:embed="rId6"/>
                <a:stretch>
                  <a:fillRect r="-36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D22223-ADE1-4A14-BECA-7CD43439E97C}"/>
                  </a:ext>
                </a:extLst>
              </p:cNvPr>
              <p:cNvSpPr txBox="1"/>
              <p:nvPr/>
            </p:nvSpPr>
            <p:spPr>
              <a:xfrm>
                <a:off x="3424334" y="5236892"/>
                <a:ext cx="5343332" cy="790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D22223-ADE1-4A14-BECA-7CD43439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334" y="5236892"/>
                <a:ext cx="5343332" cy="7901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180F76-441D-4765-8A2E-F64C9B65EF2E}"/>
                  </a:ext>
                </a:extLst>
              </p:cNvPr>
              <p:cNvSpPr txBox="1"/>
              <p:nvPr/>
            </p:nvSpPr>
            <p:spPr>
              <a:xfrm>
                <a:off x="4419420" y="3821862"/>
                <a:ext cx="33531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180F76-441D-4765-8A2E-F64C9B65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20" y="3821862"/>
                <a:ext cx="3353160" cy="461665"/>
              </a:xfrm>
              <a:prstGeom prst="rect">
                <a:avLst/>
              </a:prstGeom>
              <a:blipFill>
                <a:blip r:embed="rId8"/>
                <a:stretch>
                  <a:fillRect r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62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4197-44EC-48C5-A7FA-D6933D47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More on the Effect of k on Decision Boundaries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36E9F-617B-47B7-BEB1-474C7E361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E974D1-88E6-4506-98F3-B84A63A76945}"/>
              </a:ext>
            </a:extLst>
          </p:cNvPr>
          <p:cNvSpPr txBox="1"/>
          <p:nvPr/>
        </p:nvSpPr>
        <p:spPr>
          <a:xfrm>
            <a:off x="492339" y="889449"/>
            <a:ext cx="4578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If your dataset has noise or many examples, these decision boundaries can become nasty!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EF7B8-3920-402A-983C-3B8197C92586}"/>
              </a:ext>
            </a:extLst>
          </p:cNvPr>
          <p:cNvSpPr txBox="1"/>
          <p:nvPr/>
        </p:nvSpPr>
        <p:spPr>
          <a:xfrm>
            <a:off x="492339" y="2721113"/>
            <a:ext cx="4578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Noisy training examples might lead to poor generalization to new 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5B753-C4FD-4AC0-91E8-8BD45F15A29F}"/>
              </a:ext>
            </a:extLst>
          </p:cNvPr>
          <p:cNvSpPr txBox="1"/>
          <p:nvPr/>
        </p:nvSpPr>
        <p:spPr>
          <a:xfrm>
            <a:off x="492339" y="4667893"/>
            <a:ext cx="45784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latin typeface="Avenir Next LT Pro" panose="020B0504020202020204" pitchFamily="34" charset="0"/>
              </a:rPr>
              <a:t>We can try to combat this by increasing the number of neighbors we examine.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136BE-2F0E-44DF-8C0C-D53ADA7A84C2}"/>
              </a:ext>
            </a:extLst>
          </p:cNvPr>
          <p:cNvSpPr txBox="1"/>
          <p:nvPr/>
        </p:nvSpPr>
        <p:spPr>
          <a:xfrm>
            <a:off x="6449904" y="280996"/>
            <a:ext cx="45784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dirty="0">
                <a:latin typeface="Avenir Next LT Pro" panose="020B0504020202020204" pitchFamily="34" charset="0"/>
              </a:rPr>
              <a:t>k=20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50581006-0018-4CC6-9ADF-1DA5E212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68" y="639600"/>
            <a:ext cx="6701112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27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B0AB7-539C-46F7-9592-43138B8EA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4582B-4468-4895-94D4-3D55567463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Checking in. How’d we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CC275-DD08-426C-AB7E-BAB500B6C7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understood what just happened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DCD76-2747-4005-A35D-9CDC53613D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think I understood what just happened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7C4FDA-98DB-4558-BAEA-B49A7C256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might not understand what just happened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17334E-5E80-4112-801C-DE09E29F2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do not understand what just happened</a:t>
            </a:r>
          </a:p>
        </p:txBody>
      </p:sp>
    </p:spTree>
    <p:extLst>
      <p:ext uri="{BB962C8B-B14F-4D97-AF65-F5344CB8AC3E}">
        <p14:creationId xmlns:p14="http://schemas.microsoft.com/office/powerpoint/2010/main" val="1644757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7952791" y="1081937"/>
            <a:ext cx="3454705" cy="3925408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DFB617-7AB6-4F7F-87E0-81BDA06B4BEE}"/>
              </a:ext>
            </a:extLst>
          </p:cNvPr>
          <p:cNvSpPr txBox="1"/>
          <p:nvPr/>
        </p:nvSpPr>
        <p:spPr>
          <a:xfrm>
            <a:off x="512901" y="581650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What happened in the past?        </a:t>
            </a:r>
            <a:r>
              <a:rPr lang="en-US" sz="2000" b="1" dirty="0">
                <a:latin typeface="Avenir Next LT Pro" panose="020B0504020202020204" pitchFamily="34" charset="0"/>
              </a:rPr>
              <a:t>W, W, L, L, 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B4D23-BF08-44DD-B86C-5BAE717C2E07}"/>
              </a:ext>
            </a:extLst>
          </p:cNvPr>
          <p:cNvSpPr txBox="1"/>
          <p:nvPr/>
        </p:nvSpPr>
        <p:spPr>
          <a:xfrm>
            <a:off x="512901" y="1507622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 </a:t>
            </a:r>
            <a:r>
              <a:rPr lang="en-US" sz="2000" dirty="0">
                <a:latin typeface="Avenir Next LT Pro" panose="020B0504020202020204" pitchFamily="34" charset="0"/>
              </a:rPr>
              <a:t>“P(Benny Wins) = 3/5 and I can prove it!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938801-D5C7-4C28-8851-3ED34BDCA59B}"/>
              </a:ext>
            </a:extLst>
          </p:cNvPr>
          <p:cNvSpPr txBox="1"/>
          <p:nvPr/>
        </p:nvSpPr>
        <p:spPr>
          <a:xfrm>
            <a:off x="512901" y="1954831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What if I told you they won 300 out of 500?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7C5A8-4DE2-4B03-9B90-51C72E3C7C24}"/>
              </a:ext>
            </a:extLst>
          </p:cNvPr>
          <p:cNvSpPr txBox="1"/>
          <p:nvPr/>
        </p:nvSpPr>
        <p:spPr>
          <a:xfrm>
            <a:off x="512901" y="2366594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 </a:t>
            </a:r>
            <a:r>
              <a:rPr lang="en-US" sz="2000" dirty="0">
                <a:latin typeface="Avenir Next LT Pro" panose="020B0504020202020204" pitchFamily="34" charset="0"/>
              </a:rPr>
              <a:t>“Still 3/5 and I can prove it!”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96861-C51E-41FA-BC5B-38AE51272193}"/>
              </a:ext>
            </a:extLst>
          </p:cNvPr>
          <p:cNvSpPr txBox="1"/>
          <p:nvPr/>
        </p:nvSpPr>
        <p:spPr>
          <a:xfrm>
            <a:off x="512901" y="3474062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Which is better? 3/5 or 300/500?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D263D-16EB-44BB-9D5B-E18056897296}"/>
              </a:ext>
            </a:extLst>
          </p:cNvPr>
          <p:cNvSpPr txBox="1"/>
          <p:nvPr/>
        </p:nvSpPr>
        <p:spPr>
          <a:xfrm>
            <a:off x="512901" y="3874172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Uh…. Same estimate? More the merrier?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3CDC6-79C6-445C-8CBF-C5B6EE15C33E}"/>
              </a:ext>
            </a:extLst>
          </p:cNvPr>
          <p:cNvSpPr txBox="1"/>
          <p:nvPr/>
        </p:nvSpPr>
        <p:spPr>
          <a:xfrm>
            <a:off x="512901" y="4258907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Why am I paying you so much?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493C68-B8D3-44B8-A597-360CB5EAB29D}"/>
              </a:ext>
            </a:extLst>
          </p:cNvPr>
          <p:cNvSpPr txBox="1"/>
          <p:nvPr/>
        </p:nvSpPr>
        <p:spPr>
          <a:xfrm>
            <a:off x="512901" y="5475893"/>
            <a:ext cx="11166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Two concepts:   </a:t>
            </a: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Bias</a:t>
            </a: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 of your estimate – whether your estimate is right on average.</a:t>
            </a:r>
            <a:b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</a:b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		  </a:t>
            </a:r>
            <a:r>
              <a:rPr lang="en-US" sz="20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Variance</a:t>
            </a: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 of your estimate– how much variability your estimator will have.</a:t>
            </a:r>
            <a:endParaRPr lang="en-US" sz="2000" b="1" dirty="0">
              <a:solidFill>
                <a:srgbClr val="D73F09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5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 of our MLE Estimator for Bernoulli Parameter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83CEF-6C5D-456E-BFA9-1C4F90EF9AF9}"/>
                  </a:ext>
                </a:extLst>
              </p:cNvPr>
              <p:cNvSpPr txBox="1"/>
              <p:nvPr/>
            </p:nvSpPr>
            <p:spPr>
              <a:xfrm>
                <a:off x="6335768" y="627802"/>
                <a:ext cx="5343332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83CEF-6C5D-456E-BFA9-1C4F90EF9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68" y="627802"/>
                <a:ext cx="5343332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2EA046-2776-470C-8DD7-7C6464F8975C}"/>
                  </a:ext>
                </a:extLst>
              </p:cNvPr>
              <p:cNvSpPr txBox="1"/>
              <p:nvPr/>
            </p:nvSpPr>
            <p:spPr>
              <a:xfrm>
                <a:off x="512900" y="722460"/>
                <a:ext cx="5954575" cy="5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16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16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2EA046-2776-470C-8DD7-7C6464F8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722460"/>
                <a:ext cx="5954575" cy="598241"/>
              </a:xfrm>
              <a:prstGeom prst="rect">
                <a:avLst/>
              </a:prstGeom>
              <a:blipFill>
                <a:blip r:embed="rId4"/>
                <a:stretch>
                  <a:fillRect l="-512" t="-3061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D375BD-7EBA-4820-8C64-883C9FE6AD38}"/>
                  </a:ext>
                </a:extLst>
              </p:cNvPr>
              <p:cNvSpPr txBox="1"/>
              <p:nvPr/>
            </p:nvSpPr>
            <p:spPr>
              <a:xfrm>
                <a:off x="3795809" y="1967899"/>
                <a:ext cx="5343332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D375BD-7EBA-4820-8C64-883C9FE6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09" y="1967899"/>
                <a:ext cx="5343332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D94120-EA6B-4A6C-8A97-277AA7974DD8}"/>
                  </a:ext>
                </a:extLst>
              </p:cNvPr>
              <p:cNvSpPr txBox="1"/>
              <p:nvPr/>
            </p:nvSpPr>
            <p:spPr>
              <a:xfrm>
                <a:off x="7421618" y="2642310"/>
                <a:ext cx="5343332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D94120-EA6B-4A6C-8A97-277AA797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18" y="2642310"/>
                <a:ext cx="5343332" cy="1075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62FDB-09E2-4AC6-BBF7-5672C6261B5A}"/>
                  </a:ext>
                </a:extLst>
              </p:cNvPr>
              <p:cNvSpPr txBox="1"/>
              <p:nvPr/>
            </p:nvSpPr>
            <p:spPr>
              <a:xfrm>
                <a:off x="7421618" y="3800144"/>
                <a:ext cx="5343332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62FDB-09E2-4AC6-BBF7-5672C626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18" y="3800144"/>
                <a:ext cx="5343332" cy="1075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B1A971-1646-4155-92E1-6E74CC39A7C6}"/>
                  </a:ext>
                </a:extLst>
              </p:cNvPr>
              <p:cNvSpPr txBox="1"/>
              <p:nvPr/>
            </p:nvSpPr>
            <p:spPr>
              <a:xfrm>
                <a:off x="7421618" y="5074403"/>
                <a:ext cx="5343332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B1A971-1646-4155-92E1-6E74CC39A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18" y="5074403"/>
                <a:ext cx="5343332" cy="1075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588EEF4-91A0-4E32-84F8-63ABE03A0F6D}"/>
              </a:ext>
            </a:extLst>
          </p:cNvPr>
          <p:cNvSpPr txBox="1"/>
          <p:nvPr/>
        </p:nvSpPr>
        <p:spPr>
          <a:xfrm>
            <a:off x="512900" y="1982184"/>
            <a:ext cx="48575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Bias: </a:t>
            </a:r>
            <a:r>
              <a:rPr lang="en-US" sz="2000" dirty="0">
                <a:latin typeface="Avenir Next LT Pro" panose="020B0504020202020204" pitchFamily="34" charset="0"/>
              </a:rPr>
              <a:t>Over all possible datasets, what would I expect my error in estimating the true parameters to be on average.</a:t>
            </a:r>
          </a:p>
        </p:txBody>
      </p:sp>
      <p:pic>
        <p:nvPicPr>
          <p:cNvPr id="31" name="Graphic 30" descr="Arrow: Slight curve with solid fill">
            <a:extLst>
              <a:ext uri="{FF2B5EF4-FFF2-40B4-BE49-F238E27FC236}">
                <a16:creationId xmlns:a16="http://schemas.microsoft.com/office/drawing/2014/main" id="{B4BA8DDE-3C7D-4AE2-B8FF-4FE6C8CA2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1046" y="5125204"/>
            <a:ext cx="678157" cy="6781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AFB951-06B7-4CA2-A858-C39CA38FBE26}"/>
              </a:ext>
            </a:extLst>
          </p:cNvPr>
          <p:cNvSpPr txBox="1"/>
          <p:nvPr/>
        </p:nvSpPr>
        <p:spPr>
          <a:xfrm>
            <a:off x="2332271" y="5006929"/>
            <a:ext cx="41687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Call this an unbiased estimator as bias is 0 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no systematic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680CD3-0260-4582-918D-0C58CB951F3E}"/>
              </a:ext>
            </a:extLst>
          </p:cNvPr>
          <p:cNvCxnSpPr>
            <a:cxnSpLocks/>
          </p:cNvCxnSpPr>
          <p:nvPr/>
        </p:nvCxnSpPr>
        <p:spPr>
          <a:xfrm>
            <a:off x="557213" y="1495646"/>
            <a:ext cx="11077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32" descr="Arrow: Slight curve with solid fill">
            <a:extLst>
              <a:ext uri="{FF2B5EF4-FFF2-40B4-BE49-F238E27FC236}">
                <a16:creationId xmlns:a16="http://schemas.microsoft.com/office/drawing/2014/main" id="{DDD9AFDD-FDC3-4581-BFEE-67630DDED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7721" y="3884186"/>
            <a:ext cx="678157" cy="6781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8DEB2E-0A54-466C-BB77-F763BA0FC063}"/>
              </a:ext>
            </a:extLst>
          </p:cNvPr>
          <p:cNvSpPr txBox="1"/>
          <p:nvPr/>
        </p:nvSpPr>
        <p:spPr>
          <a:xfrm>
            <a:off x="3267075" y="3951848"/>
            <a:ext cx="360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Linearity of 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7A5DDD-C24C-4A01-A65B-19F738EB07BC}"/>
                  </a:ext>
                </a:extLst>
              </p:cNvPr>
              <p:cNvSpPr txBox="1"/>
              <p:nvPr/>
            </p:nvSpPr>
            <p:spPr>
              <a:xfrm>
                <a:off x="7421618" y="1976205"/>
                <a:ext cx="6139542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7A5DDD-C24C-4A01-A65B-19F738EB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18" y="1976205"/>
                <a:ext cx="6139542" cy="5091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2" grpId="0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 of our MLE Estimator for Bernoulli Parameter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D375BD-7EBA-4820-8C64-883C9FE6AD38}"/>
                  </a:ext>
                </a:extLst>
              </p:cNvPr>
              <p:cNvSpPr txBox="1"/>
              <p:nvPr/>
            </p:nvSpPr>
            <p:spPr>
              <a:xfrm>
                <a:off x="4931100" y="2006624"/>
                <a:ext cx="5343332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D375BD-7EBA-4820-8C64-883C9FE6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100" y="2006624"/>
                <a:ext cx="5343332" cy="1075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62FDB-09E2-4AC6-BBF7-5672C6261B5A}"/>
                  </a:ext>
                </a:extLst>
              </p:cNvPr>
              <p:cNvSpPr txBox="1"/>
              <p:nvPr/>
            </p:nvSpPr>
            <p:spPr>
              <a:xfrm>
                <a:off x="7179203" y="3108856"/>
                <a:ext cx="5343332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462FDB-09E2-4AC6-BBF7-5672C626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203" y="3108856"/>
                <a:ext cx="5343332" cy="1075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588EEF4-91A0-4E32-84F8-63ABE03A0F6D}"/>
              </a:ext>
            </a:extLst>
          </p:cNvPr>
          <p:cNvSpPr txBox="1"/>
          <p:nvPr/>
        </p:nvSpPr>
        <p:spPr>
          <a:xfrm>
            <a:off x="512900" y="2020909"/>
            <a:ext cx="48575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Variance: </a:t>
            </a:r>
            <a:r>
              <a:rPr lang="en-US" sz="2000" dirty="0">
                <a:latin typeface="Avenir Next LT Pro" panose="020B0504020202020204" pitchFamily="34" charset="0"/>
              </a:rPr>
              <a:t>Over all possible datasets, how do I expect my estimate to vary from its mean</a:t>
            </a:r>
          </a:p>
        </p:txBody>
      </p:sp>
      <p:pic>
        <p:nvPicPr>
          <p:cNvPr id="31" name="Graphic 30" descr="Arrow: Slight curve with solid fill">
            <a:extLst>
              <a:ext uri="{FF2B5EF4-FFF2-40B4-BE49-F238E27FC236}">
                <a16:creationId xmlns:a16="http://schemas.microsoft.com/office/drawing/2014/main" id="{B4BA8DDE-3C7D-4AE2-B8FF-4FE6C8CA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1046" y="5223673"/>
            <a:ext cx="678157" cy="6781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AFB951-06B7-4CA2-A858-C39CA38FBE26}"/>
              </a:ext>
            </a:extLst>
          </p:cNvPr>
          <p:cNvSpPr txBox="1"/>
          <p:nvPr/>
        </p:nvSpPr>
        <p:spPr>
          <a:xfrm>
            <a:off x="3200400" y="5105398"/>
            <a:ext cx="36099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Our estimator has lower variance as n gets larger!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D926AF-23B8-4F45-8CD0-A33C868DDA63}"/>
                  </a:ext>
                </a:extLst>
              </p:cNvPr>
              <p:cNvSpPr txBox="1"/>
              <p:nvPr/>
            </p:nvSpPr>
            <p:spPr>
              <a:xfrm>
                <a:off x="7179203" y="4180171"/>
                <a:ext cx="28413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D926AF-23B8-4F45-8CD0-A33C868DD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203" y="4180171"/>
                <a:ext cx="2841300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4AD2BA-ED03-4F73-AD23-A2117C294F01}"/>
                  </a:ext>
                </a:extLst>
              </p:cNvPr>
              <p:cNvSpPr txBox="1"/>
              <p:nvPr/>
            </p:nvSpPr>
            <p:spPr>
              <a:xfrm>
                <a:off x="7179203" y="5105971"/>
                <a:ext cx="28413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4AD2BA-ED03-4F73-AD23-A2117C29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203" y="5105971"/>
                <a:ext cx="2841300" cy="795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CC57BC-5810-4995-BB2A-5D5E981AAB23}"/>
                  </a:ext>
                </a:extLst>
              </p:cNvPr>
              <p:cNvSpPr txBox="1"/>
              <p:nvPr/>
            </p:nvSpPr>
            <p:spPr>
              <a:xfrm>
                <a:off x="6335768" y="627802"/>
                <a:ext cx="5343332" cy="839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CC57BC-5810-4995-BB2A-5D5E981AA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68" y="627802"/>
                <a:ext cx="5343332" cy="8392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2919B0-49FD-4DD8-8657-510F411B17E8}"/>
                  </a:ext>
                </a:extLst>
              </p:cNvPr>
              <p:cNvSpPr txBox="1"/>
              <p:nvPr/>
            </p:nvSpPr>
            <p:spPr>
              <a:xfrm>
                <a:off x="512900" y="722460"/>
                <a:ext cx="5954575" cy="598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16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16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2919B0-49FD-4DD8-8657-510F411B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722460"/>
                <a:ext cx="5954575" cy="598241"/>
              </a:xfrm>
              <a:prstGeom prst="rect">
                <a:avLst/>
              </a:prstGeom>
              <a:blipFill>
                <a:blip r:embed="rId10"/>
                <a:stretch>
                  <a:fillRect l="-512" t="-3061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D1A2DC-90B2-4FC6-8C49-33EB8A52381C}"/>
              </a:ext>
            </a:extLst>
          </p:cNvPr>
          <p:cNvCxnSpPr>
            <a:cxnSpLocks/>
          </p:cNvCxnSpPr>
          <p:nvPr/>
        </p:nvCxnSpPr>
        <p:spPr>
          <a:xfrm>
            <a:off x="557213" y="1495646"/>
            <a:ext cx="11077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 descr="Arrow: Slight curve with solid fill">
            <a:extLst>
              <a:ext uri="{FF2B5EF4-FFF2-40B4-BE49-F238E27FC236}">
                <a16:creationId xmlns:a16="http://schemas.microsoft.com/office/drawing/2014/main" id="{942E882C-DB8A-4751-A476-DF7D8A766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6528" y="4279028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5FF98-E35A-4FD6-8F1B-E5B587B78E7E}"/>
                  </a:ext>
                </a:extLst>
              </p:cNvPr>
              <p:cNvSpPr txBox="1"/>
              <p:nvPr/>
            </p:nvSpPr>
            <p:spPr>
              <a:xfrm>
                <a:off x="1400175" y="4236971"/>
                <a:ext cx="50258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for Bernoulli X</a:t>
                </a:r>
              </a:p>
              <a:p>
                <a:pPr marL="0" lvl="3" algn="ctr"/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(Not shown here, you can do it)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15FF98-E35A-4FD6-8F1B-E5B587B78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4236971"/>
                <a:ext cx="5025848" cy="707886"/>
              </a:xfrm>
              <a:prstGeom prst="rect">
                <a:avLst/>
              </a:prstGeom>
              <a:blipFill>
                <a:blip r:embed="rId11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Arrow: Slight curve with solid fill">
            <a:extLst>
              <a:ext uri="{FF2B5EF4-FFF2-40B4-BE49-F238E27FC236}">
                <a16:creationId xmlns:a16="http://schemas.microsoft.com/office/drawing/2014/main" id="{D672495F-B29F-4925-B6AB-C461ECED9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6528" y="3268743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97F29B-313B-4C01-9AE8-A93401B66D7B}"/>
                  </a:ext>
                </a:extLst>
              </p:cNvPr>
              <p:cNvSpPr txBox="1"/>
              <p:nvPr/>
            </p:nvSpPr>
            <p:spPr>
              <a:xfrm>
                <a:off x="37703" y="3293636"/>
                <a:ext cx="656272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𝑎𝑏𝐶𝑜𝑣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  <a:p>
                <a:pPr marL="0" lvl="3" algn="ctr"/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Covariance is zero here as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 LT Pro" panose="020B0504020202020204" pitchFamily="34" charset="0"/>
                  </a:rPr>
                  <a:t> is independent.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97F29B-313B-4C01-9AE8-A93401B66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3" y="3293636"/>
                <a:ext cx="6562725" cy="707886"/>
              </a:xfrm>
              <a:prstGeom prst="rect">
                <a:avLst/>
              </a:prstGeom>
              <a:blipFill>
                <a:blip r:embed="rId12"/>
                <a:stretch>
                  <a:fillRect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16" grpId="0"/>
      <p:bldP spid="17" grpId="0"/>
      <p:bldP spid="25" grpId="0"/>
      <p:bldP spid="3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47D9D-C21B-419D-BFA4-EE8465D64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D24D5-A000-4193-BDAD-FA75DA165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a fixed value of n, the variance still changes as a function </a:t>
            </a:r>
            <a:br>
              <a:rPr lang="en-US" dirty="0"/>
            </a:br>
            <a:r>
              <a:rPr lang="en-US" dirty="0"/>
              <a:t>of the theta. When does the numerator get large?</a:t>
            </a:r>
            <a:endParaRPr lang="en-US" sz="1800" dirty="0"/>
          </a:p>
          <a:p>
            <a:r>
              <a:rPr lang="en-US" sz="1800" dirty="0"/>
              <a:t> </a:t>
            </a:r>
          </a:p>
          <a:p>
            <a:r>
              <a:rPr lang="en-US" sz="1600" dirty="0"/>
              <a:t>Be prepared to explain why your answer makes intuitive sense in terms of observing coin flips. </a:t>
            </a:r>
            <a:br>
              <a:rPr lang="en-US" sz="1600" dirty="0"/>
            </a:br>
            <a:r>
              <a:rPr lang="en-US" sz="1600" dirty="0"/>
              <a:t>E.g., why would there be higher or lower variance given the same number of observations.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40236D4-316F-4933-8A15-43E8BDC6228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close to 1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40236D4-316F-4933-8A15-43E8BDC62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123E623-7A60-46D4-9A85-4C9B7CE8E50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close to 0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123E623-7A60-46D4-9A85-4C9B7CE8E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C55FA6D-103A-4613-AE04-59DAD9774E7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close to 0.5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C55FA6D-103A-4613-AE04-59DAD9774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4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E37F-1A49-4ED7-8F9C-2367B364D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When n gets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3C3EB-7B27-434D-AE42-D01E0A52D002}"/>
                  </a:ext>
                </a:extLst>
              </p:cNvPr>
              <p:cNvSpPr txBox="1"/>
              <p:nvPr/>
            </p:nvSpPr>
            <p:spPr>
              <a:xfrm>
                <a:off x="4445527" y="2952302"/>
                <a:ext cx="3907897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63C3EB-7B27-434D-AE42-D01E0A52D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527" y="2952302"/>
                <a:ext cx="3907897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5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51AD-6B5F-4A5F-9708-41756E9C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vs Analytic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77A95-BF10-43C4-9E43-D5BEE906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54D7-EB5E-46A1-A77F-9A96F4A9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09650"/>
            <a:ext cx="3848100" cy="48387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33B67A4-4692-4359-B560-C6F10343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4" y="1343025"/>
            <a:ext cx="6858000" cy="40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EE13D-9C1B-4675-B170-218E2D5AC009}"/>
                  </a:ext>
                </a:extLst>
              </p:cNvPr>
              <p:cNvSpPr txBox="1"/>
              <p:nvPr/>
            </p:nvSpPr>
            <p:spPr>
              <a:xfrm>
                <a:off x="6096000" y="5545578"/>
                <a:ext cx="4841347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EE13D-9C1B-4675-B170-218E2D5AC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45578"/>
                <a:ext cx="4841347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938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B113FBC-897A-4968-A2D8-B705223D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4" y="1343025"/>
            <a:ext cx="6858000" cy="40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F51AD-6B5F-4A5F-9708-41756E9C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vs Analytic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77A95-BF10-43C4-9E43-D5BEE906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54D7-EB5E-46A1-A77F-9A96F4A9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09650"/>
            <a:ext cx="3848100" cy="483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512C22-E52A-4591-8489-1E6ACD949D40}"/>
                  </a:ext>
                </a:extLst>
              </p:cNvPr>
              <p:cNvSpPr txBox="1"/>
              <p:nvPr/>
            </p:nvSpPr>
            <p:spPr>
              <a:xfrm>
                <a:off x="6096000" y="5545578"/>
                <a:ext cx="4841347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512C22-E52A-4591-8489-1E6ACD94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45578"/>
                <a:ext cx="4841347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478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D548160-1F4D-4E78-8C5C-5A911A72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4" y="1343025"/>
            <a:ext cx="6858000" cy="402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F51AD-6B5F-4A5F-9708-41756E9C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vs Analytic Variance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77A95-BF10-43C4-9E43-D5BEE9066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54D7-EB5E-46A1-A77F-9A96F4A9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09650"/>
            <a:ext cx="3848100" cy="483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6B80B8-63D9-4C02-BDF9-15F60FA9A6C8}"/>
                  </a:ext>
                </a:extLst>
              </p:cNvPr>
              <p:cNvSpPr txBox="1"/>
              <p:nvPr/>
            </p:nvSpPr>
            <p:spPr>
              <a:xfrm>
                <a:off x="6096000" y="5545578"/>
                <a:ext cx="4841347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6B80B8-63D9-4C02-BDF9-15F60FA9A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45578"/>
                <a:ext cx="4841347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803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7952791" y="1081937"/>
            <a:ext cx="3454705" cy="3925408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DFB617-7AB6-4F7F-87E0-81BDA06B4BEE}"/>
              </a:ext>
            </a:extLst>
          </p:cNvPr>
          <p:cNvSpPr txBox="1"/>
          <p:nvPr/>
        </p:nvSpPr>
        <p:spPr>
          <a:xfrm>
            <a:off x="512901" y="581650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What happened in the past?        </a:t>
            </a:r>
            <a:r>
              <a:rPr lang="en-US" sz="2000" b="1" dirty="0">
                <a:latin typeface="Avenir Next LT Pro" panose="020B0504020202020204" pitchFamily="34" charset="0"/>
              </a:rPr>
              <a:t>W, W, L, L, 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96861-C51E-41FA-BC5B-38AE51272193}"/>
              </a:ext>
            </a:extLst>
          </p:cNvPr>
          <p:cNvSpPr txBox="1"/>
          <p:nvPr/>
        </p:nvSpPr>
        <p:spPr>
          <a:xfrm>
            <a:off x="512901" y="1773259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Which is better? 3/5 or 300/500?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D263D-16EB-44BB-9D5B-E18056897296}"/>
              </a:ext>
            </a:extLst>
          </p:cNvPr>
          <p:cNvSpPr txBox="1"/>
          <p:nvPr/>
        </p:nvSpPr>
        <p:spPr>
          <a:xfrm>
            <a:off x="512901" y="2173369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Uh…. Same estimate? More the merrier?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3CDC6-79C6-445C-8CBF-C5B6EE15C33E}"/>
              </a:ext>
            </a:extLst>
          </p:cNvPr>
          <p:cNvSpPr txBox="1"/>
          <p:nvPr/>
        </p:nvSpPr>
        <p:spPr>
          <a:xfrm>
            <a:off x="512901" y="3303255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This is why I pay you the big bucks.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12A6A7-0438-4DEB-8A51-06A53C600A97}"/>
              </a:ext>
            </a:extLst>
          </p:cNvPr>
          <p:cNvCxnSpPr>
            <a:stCxn id="23" idx="1"/>
          </p:cNvCxnSpPr>
          <p:nvPr/>
        </p:nvCxnSpPr>
        <p:spPr>
          <a:xfrm flipV="1">
            <a:off x="512901" y="2356847"/>
            <a:ext cx="6183174" cy="165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597D35-62B0-4BBC-AFAF-28627280BF6B}"/>
              </a:ext>
            </a:extLst>
          </p:cNvPr>
          <p:cNvSpPr txBox="1"/>
          <p:nvPr/>
        </p:nvSpPr>
        <p:spPr>
          <a:xfrm>
            <a:off x="512901" y="2542008"/>
            <a:ext cx="71568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Same estimate but we can be much more sure it isn’t just random variation. And of course I can prove it!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39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First Probabilistic Learning Algorithm: MLE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2698914"/>
                <a:ext cx="11166198" cy="2284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Likelihood Estimation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was generated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parameterized by some set of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maximizes the probability (or likelihood) of generating the training data under the probabilistic model.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2698914"/>
                <a:ext cx="11166198" cy="2284343"/>
              </a:xfrm>
              <a:prstGeom prst="rect">
                <a:avLst/>
              </a:prstGeom>
              <a:blipFill>
                <a:blip r:embed="rId3"/>
                <a:stretch>
                  <a:fillRect l="-546" t="-1337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5558664"/>
            <a:ext cx="1145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So far, we’ve seen MLE for Bernoulli random variables… let’s try Normal 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B96C8-6451-4CC9-9181-512844853D84}"/>
              </a:ext>
            </a:extLst>
          </p:cNvPr>
          <p:cNvSpPr txBox="1"/>
          <p:nvPr/>
        </p:nvSpPr>
        <p:spPr>
          <a:xfrm>
            <a:off x="512899" y="800068"/>
            <a:ext cx="11458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What is MLE for?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Fitting the parameters of probabilistic models. You assume some “generative story” of how your data was produced and then find parameters that maximize the likelihood of observed data.</a:t>
            </a:r>
          </a:p>
        </p:txBody>
      </p:sp>
    </p:spTree>
    <p:extLst>
      <p:ext uri="{BB962C8B-B14F-4D97-AF65-F5344CB8AC3E}">
        <p14:creationId xmlns:p14="http://schemas.microsoft.com/office/powerpoint/2010/main" val="335208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9CD-7F9D-42AB-9CDF-915F4B5D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k-Nearest Neighbors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7B534-9D24-4B6C-90F1-B811E5076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45C69D08-F5FA-4D05-BCFD-E4F361C0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04825"/>
            <a:ext cx="106489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81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953750" cy="358604"/>
          </a:xfrm>
        </p:spPr>
        <p:txBody>
          <a:bodyPr/>
          <a:lstStyle/>
          <a:p>
            <a:r>
              <a:rPr lang="en-US" dirty="0"/>
              <a:t>General Case: Estimating the Mean and Variance of Normal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A4BAE-1F14-4CF8-92D8-C3F93BDA8558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continuous random variable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some repeated independent measurement.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A4BAE-1F14-4CF8-92D8-C3F93BDA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16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47E94-DEF1-4B1C-813B-F34D984A0DAD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908845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Normal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distributed according to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47E94-DEF1-4B1C-813B-F34D984A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9088455" cy="1015663"/>
              </a:xfrm>
              <a:prstGeom prst="rect">
                <a:avLst/>
              </a:prstGeom>
              <a:blipFill>
                <a:blip r:embed="rId4"/>
                <a:stretch>
                  <a:fillRect l="-671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/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log-likelihood</a:t>
                </a:r>
                <a:r>
                  <a:rPr lang="en-US" b="1" dirty="0">
                    <a:latin typeface="Avenir Next LT Pro" panose="020B0504020202020204" pitchFamily="34" charset="0"/>
                  </a:rPr>
                  <a:t> of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latin typeface="Avenir Next LT Pro" panose="020B0504020202020204" pitchFamily="34" charset="0"/>
                  </a:rPr>
                  <a:t> and then find its maximum: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blipFill>
                <a:blip r:embed="rId5"/>
                <a:stretch>
                  <a:fillRect l="-57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75B9C7-1068-431E-8C17-1E4E5FE71BDF}"/>
                  </a:ext>
                </a:extLst>
              </p:cNvPr>
              <p:cNvSpPr txBox="1"/>
              <p:nvPr/>
            </p:nvSpPr>
            <p:spPr>
              <a:xfrm>
                <a:off x="366863" y="3134146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∏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75B9C7-1068-431E-8C17-1E4E5FE7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3134146"/>
                <a:ext cx="11458275" cy="984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C13A3EE-BC78-493D-A11E-AED50707F04E}"/>
              </a:ext>
            </a:extLst>
          </p:cNvPr>
          <p:cNvGrpSpPr/>
          <p:nvPr/>
        </p:nvGrpSpPr>
        <p:grpSpPr>
          <a:xfrm>
            <a:off x="9077325" y="1447727"/>
            <a:ext cx="3371850" cy="750515"/>
            <a:chOff x="0" y="4956131"/>
            <a:chExt cx="3371850" cy="750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0D5C43-5393-49A4-88DE-B330E9694658}"/>
                    </a:ext>
                  </a:extLst>
                </p:cNvPr>
                <p:cNvSpPr txBox="1"/>
                <p:nvPr/>
              </p:nvSpPr>
              <p:spPr>
                <a:xfrm>
                  <a:off x="257175" y="4956131"/>
                  <a:ext cx="3114675" cy="7088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dirty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30D5C43-5393-49A4-88DE-B330E9694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175" y="4956131"/>
                  <a:ext cx="3114675" cy="7088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991B842-36A8-42B6-BEED-4DA81B04A892}"/>
                    </a:ext>
                  </a:extLst>
                </p:cNvPr>
                <p:cNvSpPr txBox="1"/>
                <p:nvPr/>
              </p:nvSpPr>
              <p:spPr>
                <a:xfrm>
                  <a:off x="0" y="5445036"/>
                  <a:ext cx="192456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D73F09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991B842-36A8-42B6-BEED-4DA81B04A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45036"/>
                  <a:ext cx="1924569" cy="261610"/>
                </a:xfrm>
                <a:prstGeom prst="rect">
                  <a:avLst/>
                </a:prstGeom>
                <a:blipFill>
                  <a:blip r:embed="rId8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5CDEEC-E06E-4ED9-A92F-ACB7BDBFAE97}"/>
                  </a:ext>
                </a:extLst>
              </p:cNvPr>
              <p:cNvSpPr txBox="1"/>
              <p:nvPr/>
            </p:nvSpPr>
            <p:spPr>
              <a:xfrm>
                <a:off x="2433709" y="5160680"/>
                <a:ext cx="7324582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𝑁𝑙𝑜𝑔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5CDEEC-E06E-4ED9-A92F-ACB7BDBF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709" y="5160680"/>
                <a:ext cx="7324582" cy="9578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92"/>
            <a:ext cx="10953750" cy="358604"/>
          </a:xfrm>
        </p:spPr>
        <p:txBody>
          <a:bodyPr/>
          <a:lstStyle/>
          <a:p>
            <a:r>
              <a:rPr lang="en-US" dirty="0"/>
              <a:t>General Case: Estimating the Mean and Variance of Normal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/>
              <p:nvPr/>
            </p:nvSpPr>
            <p:spPr>
              <a:xfrm>
                <a:off x="512745" y="589418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log-likelihood</a:t>
                </a:r>
                <a:r>
                  <a:rPr lang="en-US" b="1" dirty="0">
                    <a:latin typeface="Avenir Next LT Pro" panose="020B0504020202020204" pitchFamily="34" charset="0"/>
                  </a:rPr>
                  <a:t> of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latin typeface="Avenir Next LT Pro" panose="020B0504020202020204" pitchFamily="34" charset="0"/>
                  </a:rPr>
                  <a:t> and then find its maximum: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589418"/>
                <a:ext cx="8463303" cy="369332"/>
              </a:xfrm>
              <a:prstGeom prst="rect">
                <a:avLst/>
              </a:prstGeom>
              <a:blipFill>
                <a:blip r:embed="rId3"/>
                <a:stretch>
                  <a:fillRect l="-57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3E7DEC-EF5F-4415-8A64-E7C6E6CCC4F0}"/>
                  </a:ext>
                </a:extLst>
              </p:cNvPr>
              <p:cNvSpPr txBox="1"/>
              <p:nvPr/>
            </p:nvSpPr>
            <p:spPr>
              <a:xfrm>
                <a:off x="2314575" y="2847963"/>
                <a:ext cx="8172307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3E7DEC-EF5F-4415-8A64-E7C6E6CCC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75" y="2847963"/>
                <a:ext cx="8172307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B072C4-9795-4D6B-BCFC-51593C156E1F}"/>
                  </a:ext>
                </a:extLst>
              </p:cNvPr>
              <p:cNvSpPr txBox="1"/>
              <p:nvPr/>
            </p:nvSpPr>
            <p:spPr>
              <a:xfrm>
                <a:off x="2006911" y="4433398"/>
                <a:ext cx="5930277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B072C4-9795-4D6B-BCFC-51593C15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911" y="4433398"/>
                <a:ext cx="5930277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57B1C31-30B3-48A5-80EE-40B1F7D7F86E}"/>
              </a:ext>
            </a:extLst>
          </p:cNvPr>
          <p:cNvSpPr txBox="1"/>
          <p:nvPr/>
        </p:nvSpPr>
        <p:spPr>
          <a:xfrm>
            <a:off x="512744" y="2307032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Take derivative of parameters and find where they equal 0: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BBDD91-86DF-4CBF-A99C-238591487C22}"/>
                  </a:ext>
                </a:extLst>
              </p:cNvPr>
              <p:cNvSpPr txBox="1"/>
              <p:nvPr/>
            </p:nvSpPr>
            <p:spPr>
              <a:xfrm>
                <a:off x="2854635" y="5225451"/>
                <a:ext cx="7908615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BBDD91-86DF-4CBF-A99C-238591487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635" y="5225451"/>
                <a:ext cx="7908615" cy="12897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70E614-8013-472F-A2A3-D6114EBE9315}"/>
                  </a:ext>
                </a:extLst>
              </p:cNvPr>
              <p:cNvSpPr txBox="1"/>
              <p:nvPr/>
            </p:nvSpPr>
            <p:spPr>
              <a:xfrm>
                <a:off x="2433709" y="987693"/>
                <a:ext cx="7324582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𝑁𝑙𝑜𝑔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70E614-8013-472F-A2A3-D6114EBE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709" y="987693"/>
                <a:ext cx="7324582" cy="957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Arrow: Slight curve with solid fill">
            <a:extLst>
              <a:ext uri="{FF2B5EF4-FFF2-40B4-BE49-F238E27FC236}">
                <a16:creationId xmlns:a16="http://schemas.microsoft.com/office/drawing/2014/main" id="{0C268E10-DA38-4118-BD1C-ADF03C939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785029">
            <a:off x="9791710" y="2331995"/>
            <a:ext cx="678157" cy="6781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8BA245-8791-42C7-930D-5718A5C1DB62}"/>
              </a:ext>
            </a:extLst>
          </p:cNvPr>
          <p:cNvSpPr txBox="1"/>
          <p:nvPr/>
        </p:nvSpPr>
        <p:spPr>
          <a:xfrm>
            <a:off x="10197464" y="1889646"/>
            <a:ext cx="16558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Just the sample mean</a:t>
            </a:r>
          </a:p>
        </p:txBody>
      </p:sp>
      <p:pic>
        <p:nvPicPr>
          <p:cNvPr id="24" name="Graphic 23" descr="Arrow: Slight curve with solid fill">
            <a:extLst>
              <a:ext uri="{FF2B5EF4-FFF2-40B4-BE49-F238E27FC236}">
                <a16:creationId xmlns:a16="http://schemas.microsoft.com/office/drawing/2014/main" id="{D24AED14-0CBD-4C1D-B66D-3BE6516438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785029">
            <a:off x="9475805" y="4817910"/>
            <a:ext cx="678157" cy="678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347AEC-CA2D-4346-8FBB-E37028295EBF}"/>
              </a:ext>
            </a:extLst>
          </p:cNvPr>
          <p:cNvSpPr txBox="1"/>
          <p:nvPr/>
        </p:nvSpPr>
        <p:spPr>
          <a:xfrm>
            <a:off x="9881559" y="4375561"/>
            <a:ext cx="16558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Just the sample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96551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23" grpId="0"/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are basic concepts and definitions in probability theory?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maximum likelihood estimation (MLE)?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a likelihood function?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the MLE estimate for a Bernoulli variable?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bias and variance of an estimator?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the MLE estimate for a Normal variable?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a maximum a posteriori estimate (MAP)?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 prior and posterior? What is a conjugate?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MAP estimate for a Bernoulli-Beta model?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9391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7952791" y="1081937"/>
            <a:ext cx="3454705" cy="3925408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DFB617-7AB6-4F7F-87E0-81BDA06B4BEE}"/>
              </a:ext>
            </a:extLst>
          </p:cNvPr>
          <p:cNvSpPr txBox="1"/>
          <p:nvPr/>
        </p:nvSpPr>
        <p:spPr>
          <a:xfrm>
            <a:off x="512901" y="581650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What happened in the past?        </a:t>
            </a:r>
            <a:r>
              <a:rPr lang="en-US" sz="2000" b="1" dirty="0">
                <a:latin typeface="Avenir Next LT Pro" panose="020B0504020202020204" pitchFamily="34" charset="0"/>
              </a:rPr>
              <a:t>W, W, L, L, 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96861-C51E-41FA-BC5B-38AE51272193}"/>
              </a:ext>
            </a:extLst>
          </p:cNvPr>
          <p:cNvSpPr txBox="1"/>
          <p:nvPr/>
        </p:nvSpPr>
        <p:spPr>
          <a:xfrm>
            <a:off x="512901" y="1773259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Which is better? 3/5 or 300/500?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D263D-16EB-44BB-9D5B-E18056897296}"/>
              </a:ext>
            </a:extLst>
          </p:cNvPr>
          <p:cNvSpPr txBox="1"/>
          <p:nvPr/>
        </p:nvSpPr>
        <p:spPr>
          <a:xfrm>
            <a:off x="512901" y="2173369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Uh…. Same estimate? More the merrier?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3CDC6-79C6-445C-8CBF-C5B6EE15C33E}"/>
              </a:ext>
            </a:extLst>
          </p:cNvPr>
          <p:cNvSpPr txBox="1"/>
          <p:nvPr/>
        </p:nvSpPr>
        <p:spPr>
          <a:xfrm>
            <a:off x="512901" y="3303255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This is why I pay you the big bucks.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12A6A7-0438-4DEB-8A51-06A53C600A97}"/>
              </a:ext>
            </a:extLst>
          </p:cNvPr>
          <p:cNvCxnSpPr>
            <a:stCxn id="23" idx="1"/>
          </p:cNvCxnSpPr>
          <p:nvPr/>
        </p:nvCxnSpPr>
        <p:spPr>
          <a:xfrm flipV="1">
            <a:off x="512901" y="2356847"/>
            <a:ext cx="6183174" cy="165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597D35-62B0-4BBC-AFAF-28627280BF6B}"/>
              </a:ext>
            </a:extLst>
          </p:cNvPr>
          <p:cNvSpPr txBox="1"/>
          <p:nvPr/>
        </p:nvSpPr>
        <p:spPr>
          <a:xfrm>
            <a:off x="512901" y="2542008"/>
            <a:ext cx="71568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Same estimate but we can be much more sure it isn’t just random variation. And of course I can prove it!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5A9DE-201C-4CBA-91E5-0C85F0913E40}"/>
              </a:ext>
            </a:extLst>
          </p:cNvPr>
          <p:cNvSpPr txBox="1"/>
          <p:nvPr/>
        </p:nvSpPr>
        <p:spPr>
          <a:xfrm>
            <a:off x="512901" y="4400942"/>
            <a:ext cx="70118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What if I’m pretty sure the duck is using performance enhancing drugs this time?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E5274A-B524-4332-96E6-B6D070EC2EF9}"/>
              </a:ext>
            </a:extLst>
          </p:cNvPr>
          <p:cNvSpPr txBox="1"/>
          <p:nvPr/>
        </p:nvSpPr>
        <p:spPr>
          <a:xfrm>
            <a:off x="512901" y="5163862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Ah… Bayesian it is then...</a:t>
            </a:r>
            <a:endParaRPr lang="en-US" sz="2000" b="1" dirty="0">
              <a:solidFill>
                <a:srgbClr val="D73F09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1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Way to Add Prior Belief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17FA2-3E18-4B43-AD4A-1A6DB11EC761}"/>
              </a:ext>
            </a:extLst>
          </p:cNvPr>
          <p:cNvSpPr txBox="1"/>
          <p:nvPr/>
        </p:nvSpPr>
        <p:spPr>
          <a:xfrm>
            <a:off x="512901" y="536033"/>
            <a:ext cx="11479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Assume: </a:t>
            </a:r>
            <a:r>
              <a:rPr lang="en-US" sz="2000" dirty="0">
                <a:latin typeface="Avenir Next LT Pro" panose="020B0504020202020204" pitchFamily="34" charset="0"/>
              </a:rPr>
              <a:t>We believe the duck may be using performance enhancing drugs for next fight. How can we reason about this belief alongside our observations of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76F40-5634-4FD7-AB50-5C508DA4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2" y="3564113"/>
            <a:ext cx="1029996" cy="1170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23BFB-3B21-46C3-8943-FFDA78D0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35" y="3564112"/>
            <a:ext cx="1029996" cy="117017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976761A-6A3C-4653-A1A5-266FA9EF11AA}"/>
              </a:ext>
            </a:extLst>
          </p:cNvPr>
          <p:cNvSpPr txBox="1"/>
          <p:nvPr/>
        </p:nvSpPr>
        <p:spPr>
          <a:xfrm>
            <a:off x="2044811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65C8D-77BD-4862-9132-EB22DDEC8F90}"/>
              </a:ext>
            </a:extLst>
          </p:cNvPr>
          <p:cNvSpPr txBox="1"/>
          <p:nvPr/>
        </p:nvSpPr>
        <p:spPr>
          <a:xfrm>
            <a:off x="4583018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35139AD-44E9-4627-9B37-11E6AFFC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39" y="3564112"/>
            <a:ext cx="1029996" cy="11701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FDA400E-B98B-4FAA-A05D-EFBE3DCE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" y="3564111"/>
            <a:ext cx="1029996" cy="11701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159BCDE-8284-4A04-9A99-ADADE382E831}"/>
              </a:ext>
            </a:extLst>
          </p:cNvPr>
          <p:cNvSpPr txBox="1"/>
          <p:nvPr/>
        </p:nvSpPr>
        <p:spPr>
          <a:xfrm>
            <a:off x="775708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C18814-F3A4-4671-9AD8-1933814CFE68}"/>
              </a:ext>
            </a:extLst>
          </p:cNvPr>
          <p:cNvSpPr txBox="1"/>
          <p:nvPr/>
        </p:nvSpPr>
        <p:spPr>
          <a:xfrm>
            <a:off x="3313915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38335CB-6F05-420A-85EE-983D25D6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46" y="3564111"/>
            <a:ext cx="1029996" cy="117017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423A573-D9AC-4612-B99C-155575697F02}"/>
              </a:ext>
            </a:extLst>
          </p:cNvPr>
          <p:cNvSpPr txBox="1"/>
          <p:nvPr/>
        </p:nvSpPr>
        <p:spPr>
          <a:xfrm>
            <a:off x="5852122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CD95DE6-0D4B-4AAC-9639-BA9F45D55E7A}"/>
              </a:ext>
            </a:extLst>
          </p:cNvPr>
          <p:cNvSpPr/>
          <p:nvPr/>
        </p:nvSpPr>
        <p:spPr>
          <a:xfrm rot="5400000">
            <a:off x="3480170" y="20487"/>
            <a:ext cx="369332" cy="59423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CB644C-F6E6-4C13-B0D3-45576CD475B1}"/>
                  </a:ext>
                </a:extLst>
              </p:cNvPr>
              <p:cNvSpPr txBox="1"/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Real data we’ve observed yields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CB644C-F6E6-4C13-B0D3-45576CD4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blipFill>
                <a:blip r:embed="rId5"/>
                <a:stretch>
                  <a:fillRect t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61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Way to Add Prior Belief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17FA2-3E18-4B43-AD4A-1A6DB11EC761}"/>
              </a:ext>
            </a:extLst>
          </p:cNvPr>
          <p:cNvSpPr txBox="1"/>
          <p:nvPr/>
        </p:nvSpPr>
        <p:spPr>
          <a:xfrm>
            <a:off x="512901" y="536033"/>
            <a:ext cx="11479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Assume: </a:t>
            </a:r>
            <a:r>
              <a:rPr lang="en-US" sz="2000" dirty="0">
                <a:latin typeface="Avenir Next LT Pro" panose="020B0504020202020204" pitchFamily="34" charset="0"/>
              </a:rPr>
              <a:t>We believe the duck may be using performance enhancing drugs for next fight. How can we reason about this belief alongside our observations of history?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76F40-5634-4FD7-AB50-5C508DA4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2" y="3564113"/>
            <a:ext cx="1029996" cy="1170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23BFB-3B21-46C3-8943-FFDA78D0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35" y="3564112"/>
            <a:ext cx="1029996" cy="117017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976761A-6A3C-4653-A1A5-266FA9EF11AA}"/>
              </a:ext>
            </a:extLst>
          </p:cNvPr>
          <p:cNvSpPr txBox="1"/>
          <p:nvPr/>
        </p:nvSpPr>
        <p:spPr>
          <a:xfrm>
            <a:off x="2044811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65C8D-77BD-4862-9132-EB22DDEC8F90}"/>
              </a:ext>
            </a:extLst>
          </p:cNvPr>
          <p:cNvSpPr txBox="1"/>
          <p:nvPr/>
        </p:nvSpPr>
        <p:spPr>
          <a:xfrm>
            <a:off x="4583018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35139AD-44E9-4627-9B37-11E6AFFC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39" y="3564112"/>
            <a:ext cx="1029996" cy="11701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FDA400E-B98B-4FAA-A05D-EFBE3DCE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" y="3564111"/>
            <a:ext cx="1029996" cy="11701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159BCDE-8284-4A04-9A99-ADADE382E831}"/>
              </a:ext>
            </a:extLst>
          </p:cNvPr>
          <p:cNvSpPr txBox="1"/>
          <p:nvPr/>
        </p:nvSpPr>
        <p:spPr>
          <a:xfrm>
            <a:off x="775708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C18814-F3A4-4671-9AD8-1933814CFE68}"/>
              </a:ext>
            </a:extLst>
          </p:cNvPr>
          <p:cNvSpPr txBox="1"/>
          <p:nvPr/>
        </p:nvSpPr>
        <p:spPr>
          <a:xfrm>
            <a:off x="3313915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38335CB-6F05-420A-85EE-983D25D6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46" y="3564111"/>
            <a:ext cx="1029996" cy="117017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423A573-D9AC-4612-B99C-155575697F02}"/>
              </a:ext>
            </a:extLst>
          </p:cNvPr>
          <p:cNvSpPr txBox="1"/>
          <p:nvPr/>
        </p:nvSpPr>
        <p:spPr>
          <a:xfrm>
            <a:off x="5852122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CD95DE6-0D4B-4AAC-9639-BA9F45D55E7A}"/>
              </a:ext>
            </a:extLst>
          </p:cNvPr>
          <p:cNvSpPr/>
          <p:nvPr/>
        </p:nvSpPr>
        <p:spPr>
          <a:xfrm rot="5400000">
            <a:off x="3480170" y="20487"/>
            <a:ext cx="369332" cy="59423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1B7DB0-EDA3-4124-80E8-30D13C8255A8}"/>
                  </a:ext>
                </a:extLst>
              </p:cNvPr>
              <p:cNvSpPr txBox="1"/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Real data we’ve observed yields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1B7DB0-EDA3-4124-80E8-30D13C82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blipFill>
                <a:blip r:embed="rId5"/>
                <a:stretch>
                  <a:fillRect t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64C9E50-76C4-4B68-9476-3DAB956E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65360" y="3564112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6B5B4C-45C3-4DFD-A5F5-4890953C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96257" y="3564111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D3EBCE-CC4E-4AC3-B55E-E285B1EB584A}"/>
              </a:ext>
            </a:extLst>
          </p:cNvPr>
          <p:cNvSpPr txBox="1"/>
          <p:nvPr/>
        </p:nvSpPr>
        <p:spPr>
          <a:xfrm>
            <a:off x="8644945" y="3077243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2C3ABC-F98F-4004-9BA9-B69393A27954}"/>
              </a:ext>
            </a:extLst>
          </p:cNvPr>
          <p:cNvSpPr txBox="1"/>
          <p:nvPr/>
        </p:nvSpPr>
        <p:spPr>
          <a:xfrm>
            <a:off x="7375842" y="3077242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373A706-A679-49DC-8828-0E7FCB9AB1A7}"/>
              </a:ext>
            </a:extLst>
          </p:cNvPr>
          <p:cNvSpPr/>
          <p:nvPr/>
        </p:nvSpPr>
        <p:spPr>
          <a:xfrm rot="5400000">
            <a:off x="8127402" y="1711853"/>
            <a:ext cx="369332" cy="25596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E6C91-573C-48F5-A3FA-D44A84657023}"/>
                  </a:ext>
                </a:extLst>
              </p:cNvPr>
              <p:cNvSpPr txBox="1"/>
              <p:nvPr/>
            </p:nvSpPr>
            <p:spPr>
              <a:xfrm>
                <a:off x="6096000" y="1467057"/>
                <a:ext cx="4094764" cy="1291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Add fake observation to express our prior belief and find MAP: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𝑓𝑎𝑘𝑒𝑤𝑖𝑛𝑠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E6C91-573C-48F5-A3FA-D44A8465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67057"/>
                <a:ext cx="4094764" cy="1291251"/>
              </a:xfrm>
              <a:prstGeom prst="rect">
                <a:avLst/>
              </a:prstGeom>
              <a:blipFill>
                <a:blip r:embed="rId6"/>
                <a:stretch>
                  <a:fillRect t="-2370" r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942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Way to Add Prior Belief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17FA2-3E18-4B43-AD4A-1A6DB11EC761}"/>
              </a:ext>
            </a:extLst>
          </p:cNvPr>
          <p:cNvSpPr txBox="1"/>
          <p:nvPr/>
        </p:nvSpPr>
        <p:spPr>
          <a:xfrm>
            <a:off x="512901" y="536033"/>
            <a:ext cx="11479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I can express different priors and different confidences in those priors by changing the outcome/number of fake observations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76F40-5634-4FD7-AB50-5C508DA4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2" y="3564113"/>
            <a:ext cx="1029996" cy="1170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23BFB-3B21-46C3-8943-FFDA78D0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35" y="3564112"/>
            <a:ext cx="1029996" cy="117017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976761A-6A3C-4653-A1A5-266FA9EF11AA}"/>
              </a:ext>
            </a:extLst>
          </p:cNvPr>
          <p:cNvSpPr txBox="1"/>
          <p:nvPr/>
        </p:nvSpPr>
        <p:spPr>
          <a:xfrm>
            <a:off x="2044811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65C8D-77BD-4862-9132-EB22DDEC8F90}"/>
              </a:ext>
            </a:extLst>
          </p:cNvPr>
          <p:cNvSpPr txBox="1"/>
          <p:nvPr/>
        </p:nvSpPr>
        <p:spPr>
          <a:xfrm>
            <a:off x="4583018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35139AD-44E9-4627-9B37-11E6AFFC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39" y="3564112"/>
            <a:ext cx="1029996" cy="11701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FDA400E-B98B-4FAA-A05D-EFBE3DCE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" y="3564111"/>
            <a:ext cx="1029996" cy="11701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159BCDE-8284-4A04-9A99-ADADE382E831}"/>
              </a:ext>
            </a:extLst>
          </p:cNvPr>
          <p:cNvSpPr txBox="1"/>
          <p:nvPr/>
        </p:nvSpPr>
        <p:spPr>
          <a:xfrm>
            <a:off x="775708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C18814-F3A4-4671-9AD8-1933814CFE68}"/>
              </a:ext>
            </a:extLst>
          </p:cNvPr>
          <p:cNvSpPr txBox="1"/>
          <p:nvPr/>
        </p:nvSpPr>
        <p:spPr>
          <a:xfrm>
            <a:off x="3313915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38335CB-6F05-420A-85EE-983D25D6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46" y="3564111"/>
            <a:ext cx="1029996" cy="117017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423A573-D9AC-4612-B99C-155575697F02}"/>
              </a:ext>
            </a:extLst>
          </p:cNvPr>
          <p:cNvSpPr txBox="1"/>
          <p:nvPr/>
        </p:nvSpPr>
        <p:spPr>
          <a:xfrm>
            <a:off x="5852122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CD95DE6-0D4B-4AAC-9639-BA9F45D55E7A}"/>
              </a:ext>
            </a:extLst>
          </p:cNvPr>
          <p:cNvSpPr/>
          <p:nvPr/>
        </p:nvSpPr>
        <p:spPr>
          <a:xfrm rot="5400000">
            <a:off x="3480170" y="20487"/>
            <a:ext cx="369332" cy="59423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1B7DB0-EDA3-4124-80E8-30D13C8255A8}"/>
                  </a:ext>
                </a:extLst>
              </p:cNvPr>
              <p:cNvSpPr txBox="1"/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Real data we’ve observed yields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1B7DB0-EDA3-4124-80E8-30D13C82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blipFill>
                <a:blip r:embed="rId5"/>
                <a:stretch>
                  <a:fillRect t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64C9E50-76C4-4B68-9476-3DAB956E7E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65360" y="3564112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6B5B4C-45C3-4DFD-A5F5-4890953C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96257" y="3564111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D3EBCE-CC4E-4AC3-B55E-E285B1EB584A}"/>
              </a:ext>
            </a:extLst>
          </p:cNvPr>
          <p:cNvSpPr txBox="1"/>
          <p:nvPr/>
        </p:nvSpPr>
        <p:spPr>
          <a:xfrm>
            <a:off x="8644945" y="3077243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2C3ABC-F98F-4004-9BA9-B69393A27954}"/>
              </a:ext>
            </a:extLst>
          </p:cNvPr>
          <p:cNvSpPr txBox="1"/>
          <p:nvPr/>
        </p:nvSpPr>
        <p:spPr>
          <a:xfrm>
            <a:off x="7375842" y="3077242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373A706-A679-49DC-8828-0E7FCB9AB1A7}"/>
              </a:ext>
            </a:extLst>
          </p:cNvPr>
          <p:cNvSpPr/>
          <p:nvPr/>
        </p:nvSpPr>
        <p:spPr>
          <a:xfrm rot="5400000">
            <a:off x="9472492" y="511800"/>
            <a:ext cx="369332" cy="4959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E6C91-573C-48F5-A3FA-D44A84657023}"/>
                  </a:ext>
                </a:extLst>
              </p:cNvPr>
              <p:cNvSpPr txBox="1"/>
              <p:nvPr/>
            </p:nvSpPr>
            <p:spPr>
              <a:xfrm>
                <a:off x="7504053" y="1299166"/>
                <a:ext cx="4094764" cy="1312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Add fake observation to express our prior belief and find MAP: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𝑓𝑎𝑘𝑒𝑤𝑖𝑛𝑠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E6C91-573C-48F5-A3FA-D44A8465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53" y="1299166"/>
                <a:ext cx="4094764" cy="1312795"/>
              </a:xfrm>
              <a:prstGeom prst="rect">
                <a:avLst/>
              </a:prstGeom>
              <a:blipFill>
                <a:blip r:embed="rId6"/>
                <a:stretch>
                  <a:fillRect l="-298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575D2765-CCB4-4120-A6C1-8C0892D3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977811" y="3564112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E0B0CB-7203-4D4A-A657-0CCC82F2F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708708" y="3564111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318066-4FAE-4468-9034-DEF2F9B5E44F}"/>
              </a:ext>
            </a:extLst>
          </p:cNvPr>
          <p:cNvSpPr txBox="1"/>
          <p:nvPr/>
        </p:nvSpPr>
        <p:spPr>
          <a:xfrm>
            <a:off x="7360333" y="4849791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8AD194-3CB1-424A-A039-1E534AE27709}"/>
              </a:ext>
            </a:extLst>
          </p:cNvPr>
          <p:cNvSpPr txBox="1"/>
          <p:nvPr/>
        </p:nvSpPr>
        <p:spPr>
          <a:xfrm>
            <a:off x="8629436" y="4845002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6C9832-C88C-4ED5-A3B9-1F58D13DE10B}"/>
              </a:ext>
            </a:extLst>
          </p:cNvPr>
          <p:cNvSpPr txBox="1"/>
          <p:nvPr/>
        </p:nvSpPr>
        <p:spPr>
          <a:xfrm>
            <a:off x="9872784" y="4856043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7B64B6-1C15-4565-95F3-1FDF7117C41F}"/>
              </a:ext>
            </a:extLst>
          </p:cNvPr>
          <p:cNvSpPr txBox="1"/>
          <p:nvPr/>
        </p:nvSpPr>
        <p:spPr>
          <a:xfrm>
            <a:off x="11141887" y="4856043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07344E-48BF-4811-8D31-90AB8D486269}"/>
              </a:ext>
            </a:extLst>
          </p:cNvPr>
          <p:cNvSpPr txBox="1"/>
          <p:nvPr/>
        </p:nvSpPr>
        <p:spPr>
          <a:xfrm>
            <a:off x="11147410" y="3084061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D2AB44-E8E9-4324-B820-1365A9086A5B}"/>
              </a:ext>
            </a:extLst>
          </p:cNvPr>
          <p:cNvSpPr txBox="1"/>
          <p:nvPr/>
        </p:nvSpPr>
        <p:spPr>
          <a:xfrm>
            <a:off x="9878307" y="3084060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945BD2-F2DD-544F-8AB2-5D2F34C5BD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77304" y="5203293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D1785D1-5D5D-B144-B962-A770468B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463770" y="5203292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425C8F-FD45-5F40-9196-015A0E9C0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708708" y="5181948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22C11F-89B7-A347-8BFA-D0991ABB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95174" y="5181947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9920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Informal Way to Add Prior Belief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17FA2-3E18-4B43-AD4A-1A6DB11EC761}"/>
              </a:ext>
            </a:extLst>
          </p:cNvPr>
          <p:cNvSpPr txBox="1"/>
          <p:nvPr/>
        </p:nvSpPr>
        <p:spPr>
          <a:xfrm>
            <a:off x="512901" y="536033"/>
            <a:ext cx="11479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I can express different priors and different confidences in those priors by changing the outcome/number of fake observations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76F40-5634-4FD7-AB50-5C508DA4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42" y="3564113"/>
            <a:ext cx="1029996" cy="1170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23BFB-3B21-46C3-8943-FFDA78D0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735" y="3564112"/>
            <a:ext cx="1029996" cy="117017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976761A-6A3C-4653-A1A5-266FA9EF11AA}"/>
              </a:ext>
            </a:extLst>
          </p:cNvPr>
          <p:cNvSpPr txBox="1"/>
          <p:nvPr/>
        </p:nvSpPr>
        <p:spPr>
          <a:xfrm>
            <a:off x="2044811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65C8D-77BD-4862-9132-EB22DDEC8F90}"/>
              </a:ext>
            </a:extLst>
          </p:cNvPr>
          <p:cNvSpPr txBox="1"/>
          <p:nvPr/>
        </p:nvSpPr>
        <p:spPr>
          <a:xfrm>
            <a:off x="4583018" y="3077243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35139AD-44E9-4627-9B37-11E6AFFC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39" y="3564112"/>
            <a:ext cx="1029996" cy="117017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FDA400E-B98B-4FAA-A05D-EFBE3DCE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32" y="3564111"/>
            <a:ext cx="1029996" cy="11701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159BCDE-8284-4A04-9A99-ADADE382E831}"/>
              </a:ext>
            </a:extLst>
          </p:cNvPr>
          <p:cNvSpPr txBox="1"/>
          <p:nvPr/>
        </p:nvSpPr>
        <p:spPr>
          <a:xfrm>
            <a:off x="775708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C18814-F3A4-4671-9AD8-1933814CFE68}"/>
              </a:ext>
            </a:extLst>
          </p:cNvPr>
          <p:cNvSpPr txBox="1"/>
          <p:nvPr/>
        </p:nvSpPr>
        <p:spPr>
          <a:xfrm>
            <a:off x="3313915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L</a:t>
            </a:r>
            <a:endParaRPr lang="en-US" b="1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38335CB-6F05-420A-85EE-983D25D6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46" y="3564111"/>
            <a:ext cx="1029996" cy="117017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423A573-D9AC-4612-B99C-155575697F02}"/>
              </a:ext>
            </a:extLst>
          </p:cNvPr>
          <p:cNvSpPr txBox="1"/>
          <p:nvPr/>
        </p:nvSpPr>
        <p:spPr>
          <a:xfrm>
            <a:off x="5852122" y="3077242"/>
            <a:ext cx="701843" cy="315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W</a:t>
            </a:r>
            <a:endParaRPr lang="en-US" b="1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CD95DE6-0D4B-4AAC-9639-BA9F45D55E7A}"/>
              </a:ext>
            </a:extLst>
          </p:cNvPr>
          <p:cNvSpPr/>
          <p:nvPr/>
        </p:nvSpPr>
        <p:spPr>
          <a:xfrm rot="5400000">
            <a:off x="3480170" y="20487"/>
            <a:ext cx="369332" cy="59423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1B7DB0-EDA3-4124-80E8-30D13C8255A8}"/>
                  </a:ext>
                </a:extLst>
              </p:cNvPr>
              <p:cNvSpPr txBox="1"/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Real data we’ve observed yields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1B7DB0-EDA3-4124-80E8-30D13C82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58" y="1454500"/>
                <a:ext cx="4094764" cy="1002839"/>
              </a:xfrm>
              <a:prstGeom prst="rect">
                <a:avLst/>
              </a:prstGeom>
              <a:blipFill>
                <a:blip r:embed="rId5"/>
                <a:stretch>
                  <a:fillRect t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8373A706-A679-49DC-8828-0E7FCB9AB1A7}"/>
              </a:ext>
            </a:extLst>
          </p:cNvPr>
          <p:cNvSpPr/>
          <p:nvPr/>
        </p:nvSpPr>
        <p:spPr>
          <a:xfrm rot="5400000">
            <a:off x="9472492" y="511800"/>
            <a:ext cx="369332" cy="4959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E6C91-573C-48F5-A3FA-D44A84657023}"/>
                  </a:ext>
                </a:extLst>
              </p:cNvPr>
              <p:cNvSpPr txBox="1"/>
              <p:nvPr/>
            </p:nvSpPr>
            <p:spPr>
              <a:xfrm>
                <a:off x="7504053" y="1299166"/>
                <a:ext cx="4094764" cy="1312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Add fake observation to express our prior belief and find MAP: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𝑤𝑖𝑛𝑠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𝑓𝑎𝑘𝑒𝑤𝑖𝑛𝑠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E6C91-573C-48F5-A3FA-D44A8465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053" y="1299166"/>
                <a:ext cx="4094764" cy="1312795"/>
              </a:xfrm>
              <a:prstGeom prst="rect">
                <a:avLst/>
              </a:prstGeom>
              <a:blipFill>
                <a:blip r:embed="rId6"/>
                <a:stretch>
                  <a:fillRect l="-298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E318066-4FAE-4468-9034-DEF2F9B5E44F}"/>
              </a:ext>
            </a:extLst>
          </p:cNvPr>
          <p:cNvSpPr txBox="1"/>
          <p:nvPr/>
        </p:nvSpPr>
        <p:spPr>
          <a:xfrm>
            <a:off x="7360333" y="3239740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8AD194-3CB1-424A-A039-1E534AE27709}"/>
              </a:ext>
            </a:extLst>
          </p:cNvPr>
          <p:cNvSpPr txBox="1"/>
          <p:nvPr/>
        </p:nvSpPr>
        <p:spPr>
          <a:xfrm>
            <a:off x="8629436" y="3234951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6C9832-C88C-4ED5-A3B9-1F58D13DE10B}"/>
              </a:ext>
            </a:extLst>
          </p:cNvPr>
          <p:cNvSpPr txBox="1"/>
          <p:nvPr/>
        </p:nvSpPr>
        <p:spPr>
          <a:xfrm>
            <a:off x="9872784" y="3245992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7B64B6-1C15-4565-95F3-1FDF7117C41F}"/>
              </a:ext>
            </a:extLst>
          </p:cNvPr>
          <p:cNvSpPr txBox="1"/>
          <p:nvPr/>
        </p:nvSpPr>
        <p:spPr>
          <a:xfrm>
            <a:off x="11141887" y="3245992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EE1019-1A0C-4CCD-A2C1-75BB72BE3DB0}"/>
              </a:ext>
            </a:extLst>
          </p:cNvPr>
          <p:cNvSpPr txBox="1"/>
          <p:nvPr/>
        </p:nvSpPr>
        <p:spPr>
          <a:xfrm>
            <a:off x="775708" y="4779245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FB5F57-425A-410D-B278-97E53D13B1AB}"/>
              </a:ext>
            </a:extLst>
          </p:cNvPr>
          <p:cNvSpPr txBox="1"/>
          <p:nvPr/>
        </p:nvSpPr>
        <p:spPr>
          <a:xfrm>
            <a:off x="2044811" y="4774456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105D2C-D78C-45A1-8340-0845C994CB6D}"/>
              </a:ext>
            </a:extLst>
          </p:cNvPr>
          <p:cNvSpPr txBox="1"/>
          <p:nvPr/>
        </p:nvSpPr>
        <p:spPr>
          <a:xfrm>
            <a:off x="3288159" y="4785497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FC2CF6-25F8-4CB9-A7F0-657F896A43AF}"/>
              </a:ext>
            </a:extLst>
          </p:cNvPr>
          <p:cNvSpPr txBox="1"/>
          <p:nvPr/>
        </p:nvSpPr>
        <p:spPr>
          <a:xfrm>
            <a:off x="4557262" y="4785497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437A5A-5BC5-46DA-92EA-6E8D406F3194}"/>
              </a:ext>
            </a:extLst>
          </p:cNvPr>
          <p:cNvSpPr txBox="1"/>
          <p:nvPr/>
        </p:nvSpPr>
        <p:spPr>
          <a:xfrm>
            <a:off x="5877878" y="4768204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0B657C-7B87-44AD-BF46-DC94F64537AC}"/>
              </a:ext>
            </a:extLst>
          </p:cNvPr>
          <p:cNvSpPr txBox="1"/>
          <p:nvPr/>
        </p:nvSpPr>
        <p:spPr>
          <a:xfrm>
            <a:off x="7146981" y="4763415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9783FA-8426-41D7-803B-C66C772DDC5A}"/>
              </a:ext>
            </a:extLst>
          </p:cNvPr>
          <p:cNvSpPr txBox="1"/>
          <p:nvPr/>
        </p:nvSpPr>
        <p:spPr>
          <a:xfrm>
            <a:off x="8390329" y="4774456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DCA6D9-25EB-462C-B6FC-CD9950C7BCD5}"/>
              </a:ext>
            </a:extLst>
          </p:cNvPr>
          <p:cNvSpPr txBox="1"/>
          <p:nvPr/>
        </p:nvSpPr>
        <p:spPr>
          <a:xfrm>
            <a:off x="9659432" y="4774456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7A11DD-574E-4B43-98BD-EC033C294DF5}"/>
              </a:ext>
            </a:extLst>
          </p:cNvPr>
          <p:cNvSpPr txBox="1"/>
          <p:nvPr/>
        </p:nvSpPr>
        <p:spPr>
          <a:xfrm>
            <a:off x="10952056" y="4774456"/>
            <a:ext cx="70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venir Next LT Pro" panose="020B0504020202020204" pitchFamily="34" charset="0"/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98E41B6-DCC3-5A44-AD48-13201576CD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938079" y="5132747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4CF3EB5-D717-3F41-903D-D223CA1257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24545" y="5132746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DE0B2A-2E80-5B42-A14E-2A29AB61B8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469483" y="5111402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5484089-EA75-3744-95F5-78CA2A2BAA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755949" y="5111401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C6F86C3-54BD-FB42-AF30-759513CD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146981" y="3634445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3048864-82FA-1748-BDDF-BA33E0B9AA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433447" y="3634444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75D6FAB-6632-3A47-B9F3-9720ED593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678385" y="3613100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0C652EC-68EB-CD4D-B249-028F65AC4C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64851" y="3613099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4ABB131-B797-E142-8154-53BBC6550F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59496" y="5154829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03FD858-3F53-5947-8BDC-6E72943C17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845962" y="5154828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7337B29-5A97-FD43-80ED-E203D77FFB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090900" y="5133484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A67872B-90F2-AD44-AEE1-0934E417A8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77366" y="5133483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79C685F-A2CE-6B48-A442-39D4BEAD8F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670036" y="5154827"/>
            <a:ext cx="1029996" cy="1170173"/>
          </a:xfrm>
          <a:prstGeom prst="round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33187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Formal Way to Add Prior Beliefs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CB96C8-6451-4CC9-9181-512844853D84}"/>
                  </a:ext>
                </a:extLst>
              </p:cNvPr>
              <p:cNvSpPr txBox="1"/>
              <p:nvPr/>
            </p:nvSpPr>
            <p:spPr>
              <a:xfrm>
                <a:off x="512899" y="800068"/>
                <a:ext cx="1145827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An alternative way to reason about what we were doing is to assume some prior distribution for the value of our parameter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itself: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CB96C8-6451-4CC9-9181-512844853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99" y="800068"/>
                <a:ext cx="11458275" cy="707886"/>
              </a:xfrm>
              <a:prstGeom prst="rect">
                <a:avLst/>
              </a:prstGeom>
              <a:blipFill>
                <a:blip r:embed="rId3"/>
                <a:stretch>
                  <a:fillRect l="-532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C8A7C6-967F-44AD-9C06-2A84E0FF7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38" y="3848863"/>
            <a:ext cx="4829175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B0636-55A4-4B28-8672-17AAB660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38" y="1940226"/>
            <a:ext cx="4943475" cy="1581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7F78A4-A90C-4BAA-8E2F-914276BEDAF9}"/>
              </a:ext>
            </a:extLst>
          </p:cNvPr>
          <p:cNvSpPr txBox="1"/>
          <p:nvPr/>
        </p:nvSpPr>
        <p:spPr>
          <a:xfrm>
            <a:off x="6939037" y="2376858"/>
            <a:ext cx="4408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Expresses belief that theta is around 0.5,  but not too certain.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B9B17-4CD2-4815-90E0-806BDC53AC6A}"/>
              </a:ext>
            </a:extLst>
          </p:cNvPr>
          <p:cNvSpPr txBox="1"/>
          <p:nvPr/>
        </p:nvSpPr>
        <p:spPr>
          <a:xfrm>
            <a:off x="6872362" y="4145563"/>
            <a:ext cx="4408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Expresses belief that theta is near 0.9 and is fairly certain.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8B8B48-B4AC-425A-AC26-02E51DCB1E0F}"/>
                  </a:ext>
                </a:extLst>
              </p:cNvPr>
              <p:cNvSpPr txBox="1"/>
              <p:nvPr/>
            </p:nvSpPr>
            <p:spPr>
              <a:xfrm>
                <a:off x="1200149" y="2132154"/>
                <a:ext cx="1188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8B8B48-B4AC-425A-AC26-02E51DCB1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49" y="2132154"/>
                <a:ext cx="118824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C05BA1-2A6D-47C5-9F08-9F7FEC4AD017}"/>
                  </a:ext>
                </a:extLst>
              </p:cNvPr>
              <p:cNvSpPr txBox="1"/>
              <p:nvPr/>
            </p:nvSpPr>
            <p:spPr>
              <a:xfrm>
                <a:off x="1200149" y="4130174"/>
                <a:ext cx="1188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C05BA1-2A6D-47C5-9F08-9F7FEC4AD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49" y="4130174"/>
                <a:ext cx="1188243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DD114E4-A1D3-4E9E-9767-7BBC1C053B2B}"/>
              </a:ext>
            </a:extLst>
          </p:cNvPr>
          <p:cNvSpPr txBox="1"/>
          <p:nvPr/>
        </p:nvSpPr>
        <p:spPr>
          <a:xfrm>
            <a:off x="3069771" y="5734766"/>
            <a:ext cx="675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8"/>
              </a:rPr>
              <a:t>https://homepage.divms.uiowa.edu/~mbognar/applets/beta.html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72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7952791" y="1081937"/>
            <a:ext cx="3454705" cy="3925408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DFB617-7AB6-4F7F-87E0-81BDA06B4BEE}"/>
              </a:ext>
            </a:extLst>
          </p:cNvPr>
          <p:cNvSpPr txBox="1"/>
          <p:nvPr/>
        </p:nvSpPr>
        <p:spPr>
          <a:xfrm>
            <a:off x="512901" y="581650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What happened in the past?        </a:t>
            </a:r>
            <a:r>
              <a:rPr lang="en-US" sz="2000" b="1" dirty="0">
                <a:latin typeface="Avenir Next LT Pro" panose="020B0504020202020204" pitchFamily="34" charset="0"/>
              </a:rPr>
              <a:t>W, W, L, L, 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96861-C51E-41FA-BC5B-38AE51272193}"/>
              </a:ext>
            </a:extLst>
          </p:cNvPr>
          <p:cNvSpPr txBox="1"/>
          <p:nvPr/>
        </p:nvSpPr>
        <p:spPr>
          <a:xfrm>
            <a:off x="512901" y="1773259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Which is better? 3/5 or 300/500?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5D263D-16EB-44BB-9D5B-E18056897296}"/>
              </a:ext>
            </a:extLst>
          </p:cNvPr>
          <p:cNvSpPr txBox="1"/>
          <p:nvPr/>
        </p:nvSpPr>
        <p:spPr>
          <a:xfrm>
            <a:off x="512901" y="2173369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Uh…. Same estimate? More the merrier?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13CDC6-79C6-445C-8CBF-C5B6EE15C33E}"/>
              </a:ext>
            </a:extLst>
          </p:cNvPr>
          <p:cNvSpPr txBox="1"/>
          <p:nvPr/>
        </p:nvSpPr>
        <p:spPr>
          <a:xfrm>
            <a:off x="512901" y="3303255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latin typeface="Avenir Next LT Pro" panose="020B0504020202020204" pitchFamily="34" charset="0"/>
              </a:rPr>
              <a:t>This is why I pay you the big bucks.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12A6A7-0438-4DEB-8A51-06A53C600A97}"/>
              </a:ext>
            </a:extLst>
          </p:cNvPr>
          <p:cNvCxnSpPr>
            <a:stCxn id="23" idx="1"/>
          </p:cNvCxnSpPr>
          <p:nvPr/>
        </p:nvCxnSpPr>
        <p:spPr>
          <a:xfrm flipV="1">
            <a:off x="512901" y="2356847"/>
            <a:ext cx="6183174" cy="165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597D35-62B0-4BBC-AFAF-28627280BF6B}"/>
              </a:ext>
            </a:extLst>
          </p:cNvPr>
          <p:cNvSpPr txBox="1"/>
          <p:nvPr/>
        </p:nvSpPr>
        <p:spPr>
          <a:xfrm>
            <a:off x="512901" y="2542008"/>
            <a:ext cx="71568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latin typeface="Avenir Next LT Pro" panose="020B0504020202020204" pitchFamily="34" charset="0"/>
              </a:rPr>
              <a:t>Same estimate but we can be much more sure it isn’t just random variation. And of course I can prove it!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5A9DE-201C-4CBA-91E5-0C85F0913E40}"/>
              </a:ext>
            </a:extLst>
          </p:cNvPr>
          <p:cNvSpPr txBox="1"/>
          <p:nvPr/>
        </p:nvSpPr>
        <p:spPr>
          <a:xfrm>
            <a:off x="512901" y="4400942"/>
            <a:ext cx="70118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boss says: </a:t>
            </a: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What if I’m pretty sure the duck is using performance enhancing drugs this time?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E5274A-B524-4332-96E6-B6D070EC2EF9}"/>
              </a:ext>
            </a:extLst>
          </p:cNvPr>
          <p:cNvSpPr txBox="1"/>
          <p:nvPr/>
        </p:nvSpPr>
        <p:spPr>
          <a:xfrm>
            <a:off x="512901" y="5163862"/>
            <a:ext cx="7156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say: </a:t>
            </a:r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Ah… Bayesian it is then...</a:t>
            </a:r>
            <a:endParaRPr lang="en-US" sz="2000" b="1" dirty="0">
              <a:solidFill>
                <a:srgbClr val="D73F09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6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k-Nearest Neighbor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7" y="748490"/>
            <a:ext cx="98342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makes a good weight function?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Gets small as distance from point gets large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FC3F58-6523-4B6A-8914-9B9E82639A92}"/>
                  </a:ext>
                </a:extLst>
              </p:cNvPr>
              <p:cNvSpPr txBox="1"/>
              <p:nvPr/>
            </p:nvSpPr>
            <p:spPr>
              <a:xfrm>
                <a:off x="1388988" y="2543830"/>
                <a:ext cx="4022873" cy="880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2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FC3F58-6523-4B6A-8914-9B9E82639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988" y="2543830"/>
                <a:ext cx="4022873" cy="880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Arrow: Slight curve with solid fill">
            <a:extLst>
              <a:ext uri="{FF2B5EF4-FFF2-40B4-BE49-F238E27FC236}">
                <a16:creationId xmlns:a16="http://schemas.microsoft.com/office/drawing/2014/main" id="{1243FF29-8FFF-4636-8D56-94BE8E476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812973">
            <a:off x="4094309" y="3340576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F818FE-A8E0-46AA-91EC-656FB80E220E}"/>
                  </a:ext>
                </a:extLst>
              </p:cNvPr>
              <p:cNvSpPr txBox="1"/>
              <p:nvPr/>
            </p:nvSpPr>
            <p:spPr>
              <a:xfrm>
                <a:off x="2117654" y="3934532"/>
                <a:ext cx="298774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is sometimes referred to as “bandwidth”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F818FE-A8E0-46AA-91EC-656FB80E2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654" y="3934532"/>
                <a:ext cx="2987746" cy="707886"/>
              </a:xfrm>
              <a:prstGeom prst="rect">
                <a:avLst/>
              </a:prstGeom>
              <a:blipFill>
                <a:blip r:embed="rId5"/>
                <a:stretch>
                  <a:fillRect t="-3419" r="-2648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892B091-5DD7-45E9-8916-50D3F210D0CA}"/>
              </a:ext>
            </a:extLst>
          </p:cNvPr>
          <p:cNvSpPr txBox="1"/>
          <p:nvPr/>
        </p:nvSpPr>
        <p:spPr>
          <a:xfrm>
            <a:off x="276367" y="1925851"/>
            <a:ext cx="983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One good candidate: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1F9ECB-D1AE-43F7-AC83-FB12B250C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125906"/>
            <a:ext cx="5212080" cy="29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0A430-B683-40D6-ABD6-308F3D6E9485}"/>
                  </a:ext>
                </a:extLst>
              </p:cNvPr>
              <p:cNvSpPr txBox="1"/>
              <p:nvPr/>
            </p:nvSpPr>
            <p:spPr>
              <a:xfrm>
                <a:off x="5932666" y="5464012"/>
                <a:ext cx="4610100" cy="890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F0A430-B683-40D6-ABD6-308F3D6E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6" y="5464012"/>
                <a:ext cx="4610100" cy="890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68FAD9F-6C6A-4131-8070-0574B23E6A68}"/>
              </a:ext>
            </a:extLst>
          </p:cNvPr>
          <p:cNvSpPr txBox="1"/>
          <p:nvPr/>
        </p:nvSpPr>
        <p:spPr>
          <a:xfrm>
            <a:off x="741802" y="5709400"/>
            <a:ext cx="6135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Does these curves look familiar?</a:t>
            </a:r>
          </a:p>
          <a:p>
            <a:pPr marL="0" lvl="2" algn="ctr"/>
            <a:r>
              <a:rPr lang="en-US" sz="1600" dirty="0">
                <a:latin typeface="Avenir Next LT Pro" panose="020B0504020202020204" pitchFamily="34" charset="0"/>
              </a:rPr>
              <a:t>Gaussians my dear Watson. Gaussians!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8EA900-481B-4F8C-B264-C612BF72E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001" y="2125905"/>
            <a:ext cx="5212080" cy="29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4EB2A1-6492-402E-A21A-E0F776D0D2AE}"/>
                  </a:ext>
                </a:extLst>
              </p:cNvPr>
              <p:cNvSpPr txBox="1"/>
              <p:nvPr/>
            </p:nvSpPr>
            <p:spPr>
              <a:xfrm>
                <a:off x="9769833" y="2356215"/>
                <a:ext cx="1545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dirty="0" smtClean="0">
                          <a:solidFill>
                            <a:srgbClr val="40A94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>
                  <a:solidFill>
                    <a:srgbClr val="40A940"/>
                  </a:solidFill>
                  <a:latin typeface="Avenir Next LT Pro" panose="020B0504020202020204" pitchFamily="34" charset="0"/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A95E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 dirty="0" smtClean="0">
                          <a:solidFill>
                            <a:srgbClr val="FFA95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i="1" dirty="0">
                  <a:solidFill>
                    <a:srgbClr val="FFA95E"/>
                  </a:solidFill>
                  <a:latin typeface="Cambria Math" panose="02040503050406030204" pitchFamily="18" charset="0"/>
                </a:endParaRPr>
              </a:p>
              <a:p>
                <a:pPr marL="0" lvl="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1E77B4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 dirty="0" smtClean="0">
                          <a:solidFill>
                            <a:srgbClr val="1E77B4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2000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4EB2A1-6492-402E-A21A-E0F776D0D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833" y="2356215"/>
                <a:ext cx="1545867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1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in Bayesian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96861-C51E-41FA-BC5B-38AE51272193}"/>
                  </a:ext>
                </a:extLst>
              </p:cNvPr>
              <p:cNvSpPr txBox="1"/>
              <p:nvPr/>
            </p:nvSpPr>
            <p:spPr>
              <a:xfrm>
                <a:off x="512901" y="1844729"/>
                <a:ext cx="1031702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Priors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Express beliefs about parameters before any observations are included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Can act as </a:t>
                </a:r>
                <a:r>
                  <a:rPr lang="en-US" sz="2000" dirty="0" err="1">
                    <a:latin typeface="Avenir Next LT Pro" panose="020B0504020202020204" pitchFamily="34" charset="0"/>
                  </a:rPr>
                  <a:t>regularizers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(more about this next lecture)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96861-C51E-41FA-BC5B-38AE51272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1844729"/>
                <a:ext cx="10317024" cy="1015663"/>
              </a:xfrm>
              <a:prstGeom prst="rect">
                <a:avLst/>
              </a:prstGeom>
              <a:blipFill>
                <a:blip r:embed="rId3"/>
                <a:stretch>
                  <a:fillRect l="-591" t="-3012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0C0D91F-E05F-44CD-8D05-BB367AE4EDA1}"/>
              </a:ext>
            </a:extLst>
          </p:cNvPr>
          <p:cNvSpPr txBox="1"/>
          <p:nvPr/>
        </p:nvSpPr>
        <p:spPr>
          <a:xfrm>
            <a:off x="512901" y="4566924"/>
            <a:ext cx="100217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Conjugate Priors: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Prior is conjugate to likelihood if it leads to the same distribution as posterior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Gives closed form representation of posterior!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Using non-conjugates can get computationally messy.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78AEE8-D2DF-4892-926E-15E6E6ABAF8C}"/>
                  </a:ext>
                </a:extLst>
              </p:cNvPr>
              <p:cNvSpPr txBox="1"/>
              <p:nvPr/>
            </p:nvSpPr>
            <p:spPr>
              <a:xfrm>
                <a:off x="512901" y="618673"/>
                <a:ext cx="1147907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Likelihood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We’ve already seen this in MLE. The likelihood of the data given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78AEE8-D2DF-4892-926E-15E6E6ABA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618673"/>
                <a:ext cx="11479074" cy="707886"/>
              </a:xfrm>
              <a:prstGeom prst="rect">
                <a:avLst/>
              </a:prstGeom>
              <a:blipFill>
                <a:blip r:embed="rId4"/>
                <a:stretch>
                  <a:fillRect l="-531" t="-3419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A2BC43-FDAC-467A-B707-6B912F8531B1}"/>
                  </a:ext>
                </a:extLst>
              </p:cNvPr>
              <p:cNvSpPr txBox="1"/>
              <p:nvPr/>
            </p:nvSpPr>
            <p:spPr>
              <a:xfrm>
                <a:off x="512901" y="3378563"/>
                <a:ext cx="1031702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Distribution over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after considering both the dataset and the prior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A2BC43-FDAC-467A-B707-6B912F85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1" y="3378563"/>
                <a:ext cx="10317024" cy="707886"/>
              </a:xfrm>
              <a:prstGeom prst="rect">
                <a:avLst/>
              </a:prstGeom>
              <a:blipFill>
                <a:blip r:embed="rId5"/>
                <a:stretch>
                  <a:fillRect l="-591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679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in Bayesian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867DE8-46BE-483E-B5FA-6FAC77EF0C30}"/>
                  </a:ext>
                </a:extLst>
              </p:cNvPr>
              <p:cNvSpPr txBox="1"/>
              <p:nvPr/>
            </p:nvSpPr>
            <p:spPr>
              <a:xfrm>
                <a:off x="2802731" y="2801421"/>
                <a:ext cx="6138862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867DE8-46BE-483E-B5FA-6FAC77EF0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1" y="2801421"/>
                <a:ext cx="6138862" cy="1004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D11EF8-5133-4D3B-A085-326CDB4D3561}"/>
              </a:ext>
            </a:extLst>
          </p:cNvPr>
          <p:cNvSpPr txBox="1"/>
          <p:nvPr/>
        </p:nvSpPr>
        <p:spPr>
          <a:xfrm>
            <a:off x="512901" y="676693"/>
            <a:ext cx="10317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We will very often be most interested in the posterior.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750E2AD8-F29C-467A-8086-DA6422EA9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208054" flipH="1">
            <a:off x="3559582" y="2539104"/>
            <a:ext cx="678157" cy="67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4B99D-EA75-4077-8B28-C1B1CF9004BA}"/>
              </a:ext>
            </a:extLst>
          </p:cNvPr>
          <p:cNvSpPr txBox="1"/>
          <p:nvPr/>
        </p:nvSpPr>
        <p:spPr>
          <a:xfrm>
            <a:off x="844071" y="1739163"/>
            <a:ext cx="28988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u="sng" dirty="0">
                <a:solidFill>
                  <a:srgbClr val="D73F09"/>
                </a:solidFill>
                <a:latin typeface="Avenir Next LT Pro" panose="020B0504020202020204" pitchFamily="34" charset="0"/>
              </a:rPr>
              <a:t>Posterior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Belief about theta after evidence and prior belief combined</a:t>
            </a:r>
          </a:p>
        </p:txBody>
      </p:sp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5AB6F2EF-44A4-4A47-8541-711BBFEC5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347403">
            <a:off x="7555116" y="2793456"/>
            <a:ext cx="678157" cy="678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C23C5F-4A67-444C-A571-AA8278934075}"/>
              </a:ext>
            </a:extLst>
          </p:cNvPr>
          <p:cNvSpPr txBox="1"/>
          <p:nvPr/>
        </p:nvSpPr>
        <p:spPr>
          <a:xfrm>
            <a:off x="8019607" y="2848153"/>
            <a:ext cx="2898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u="sng" dirty="0">
                <a:solidFill>
                  <a:srgbClr val="D73F09"/>
                </a:solidFill>
                <a:latin typeface="Avenir Next LT Pro" panose="020B0504020202020204" pitchFamily="34" charset="0"/>
              </a:rPr>
              <a:t>Prior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Belief about theta provided by human</a:t>
            </a:r>
          </a:p>
        </p:txBody>
      </p:sp>
      <p:pic>
        <p:nvPicPr>
          <p:cNvPr id="15" name="Graphic 14" descr="Arrow: Slight curve with solid fill">
            <a:extLst>
              <a:ext uri="{FF2B5EF4-FFF2-40B4-BE49-F238E27FC236}">
                <a16:creationId xmlns:a16="http://schemas.microsoft.com/office/drawing/2014/main" id="{CEF9D972-6566-42FA-8423-D09883BEF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00000">
            <a:off x="6132302" y="2124455"/>
            <a:ext cx="678157" cy="678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2C2B38-CF32-4553-BEFC-858B51C045D7}"/>
              </a:ext>
            </a:extLst>
          </p:cNvPr>
          <p:cNvSpPr txBox="1"/>
          <p:nvPr/>
        </p:nvSpPr>
        <p:spPr>
          <a:xfrm>
            <a:off x="6507098" y="1413937"/>
            <a:ext cx="2898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b="1" u="sng" dirty="0">
                <a:solidFill>
                  <a:srgbClr val="D73F09"/>
                </a:solidFill>
                <a:latin typeface="Avenir Next LT Pro" panose="020B0504020202020204" pitchFamily="34" charset="0"/>
              </a:rPr>
              <a:t>Likelihood</a:t>
            </a:r>
          </a:p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How likely theta makes the dataset</a:t>
            </a:r>
          </a:p>
        </p:txBody>
      </p:sp>
      <p:pic>
        <p:nvPicPr>
          <p:cNvPr id="19" name="Graphic 18" descr="Arrow: Slight curve with solid fill">
            <a:extLst>
              <a:ext uri="{FF2B5EF4-FFF2-40B4-BE49-F238E27FC236}">
                <a16:creationId xmlns:a16="http://schemas.microsoft.com/office/drawing/2014/main" id="{88F61AAC-A73C-492B-9E79-1D1F08539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42014">
            <a:off x="6012107" y="3789352"/>
            <a:ext cx="678157" cy="6781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7124DA-A89D-406F-9AB7-16EDAC8AC4F8}"/>
              </a:ext>
            </a:extLst>
          </p:cNvPr>
          <p:cNvSpPr txBox="1"/>
          <p:nvPr/>
        </p:nvSpPr>
        <p:spPr>
          <a:xfrm>
            <a:off x="2559180" y="4369075"/>
            <a:ext cx="38120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Constant with respect to theta so typically will not address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D0823-9DE6-4732-A83B-1F5FD9BB7E74}"/>
              </a:ext>
            </a:extLst>
          </p:cNvPr>
          <p:cNvSpPr txBox="1"/>
          <p:nvPr/>
        </p:nvSpPr>
        <p:spPr>
          <a:xfrm>
            <a:off x="512901" y="5873663"/>
            <a:ext cx="10317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Important to note – the posterior is a distribution over theta!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0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Second Statistical Learning Algorithm: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A Posteriori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 but consider a prior over the parameters.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prior distribution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is generated:</a:t>
                </a:r>
                <a:br>
                  <a:rPr lang="en-US" sz="2000" dirty="0">
                    <a:latin typeface="Avenir Next LT Pro" panose="020B0504020202020204" pitchFamily="34" charset="0"/>
                  </a:rPr>
                </a:br>
                <a:r>
                  <a:rPr lang="en-US" sz="2000" dirty="0">
                    <a:latin typeface="Avenir Next LT Pro" panose="020B0504020202020204" pitchFamily="34" charset="0"/>
                  </a:rPr>
                  <a:t>--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and then data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 the posterior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blipFill>
                <a:blip r:embed="rId3"/>
                <a:stretch>
                  <a:fillRect l="-546" t="-84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MAP?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Rigorous framework to combine observations (likelihood) with beliefs (prior)</a:t>
            </a:r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D2535D21-B0CD-4E96-85ED-273D29C18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00000">
            <a:off x="8416775" y="3400241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/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9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47D9D-C21B-419D-BFA4-EE8465D64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8D24D5-A000-4193-BDAD-FA75DA1653A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Assuming a dataset D and a parameter</a:t>
                </a:r>
                <a:br>
                  <a:rPr lang="en-US" dirty="0"/>
                </a:br>
                <a:r>
                  <a:rPr lang="en-US" dirty="0"/>
                  <a:t> being estimated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label these distributions: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8D24D5-A000-4193-BDAD-FA75DA165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236D4-316F-4933-8A15-43E8BDC62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Posterior, Prior, Likelihood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3E623-7A60-46D4-9A85-4C9B7CE8E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Prior, Posterior, Likelihood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55FA6D-103A-4613-AE04-59DAD9774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Likelihood, Posterior, Prior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E37F-1A49-4ED7-8F9C-2367B364D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Prior, Likelihood, Posterior</a:t>
            </a:r>
          </a:p>
        </p:txBody>
      </p:sp>
    </p:spTree>
    <p:extLst>
      <p:ext uri="{BB962C8B-B14F-4D97-AF65-F5344CB8AC3E}">
        <p14:creationId xmlns:p14="http://schemas.microsoft.com/office/powerpoint/2010/main" val="1780438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Beta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8A1EA-D279-4817-9067-F24563B15582}"/>
                  </a:ext>
                </a:extLst>
              </p:cNvPr>
              <p:cNvSpPr txBox="1"/>
              <p:nvPr/>
            </p:nvSpPr>
            <p:spPr>
              <a:xfrm>
                <a:off x="799474" y="2058223"/>
                <a:ext cx="4705391" cy="687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8A1EA-D279-4817-9067-F24563B15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4" y="2058223"/>
                <a:ext cx="4705391" cy="687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5E315E2B-F116-4853-AB6A-1B843048A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0" t="8676" r="4089" b="3881"/>
          <a:stretch/>
        </p:blipFill>
        <p:spPr bwMode="auto">
          <a:xfrm>
            <a:off x="6293403" y="650350"/>
            <a:ext cx="258564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BFC9383-41F8-4200-AF81-3360E1518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8" t="7869" r="2975" b="4003"/>
          <a:stretch/>
        </p:blipFill>
        <p:spPr bwMode="auto">
          <a:xfrm>
            <a:off x="6321378" y="3704658"/>
            <a:ext cx="258684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73D2990-1C77-4968-9310-CD67F4353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6" t="7606" r="3356" b="4266"/>
          <a:stretch/>
        </p:blipFill>
        <p:spPr bwMode="auto">
          <a:xfrm>
            <a:off x="9201215" y="3676681"/>
            <a:ext cx="258684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91E37-BBC3-4E94-A773-8739B94F6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4687" y="592301"/>
            <a:ext cx="2679896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F3AC3-E2B4-4E48-8E3A-7BA0190B8A4B}"/>
                  </a:ext>
                </a:extLst>
              </p:cNvPr>
              <p:cNvSpPr txBox="1"/>
              <p:nvPr/>
            </p:nvSpPr>
            <p:spPr>
              <a:xfrm>
                <a:off x="6735766" y="534108"/>
                <a:ext cx="17009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8F3AC3-E2B4-4E48-8E3A-7BA0190B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766" y="534108"/>
                <a:ext cx="1700915" cy="307777"/>
              </a:xfrm>
              <a:prstGeom prst="rect">
                <a:avLst/>
              </a:prstGeom>
              <a:blipFill>
                <a:blip r:embed="rId8"/>
                <a:stretch>
                  <a:fillRect l="-5018" r="-2867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F9490F-CFB6-4594-8287-C842EBB8CA74}"/>
                  </a:ext>
                </a:extLst>
              </p:cNvPr>
              <p:cNvSpPr txBox="1"/>
              <p:nvPr/>
            </p:nvSpPr>
            <p:spPr>
              <a:xfrm>
                <a:off x="6397532" y="3560295"/>
                <a:ext cx="23773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=0.01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F9490F-CFB6-4594-8287-C842EBB8C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32" y="3560295"/>
                <a:ext cx="2377382" cy="307777"/>
              </a:xfrm>
              <a:prstGeom prst="rect">
                <a:avLst/>
              </a:prstGeom>
              <a:blipFill>
                <a:blip r:embed="rId9"/>
                <a:stretch>
                  <a:fillRect l="-3077" r="-205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319C1C-70B7-42CD-96C8-6CED3F5B28DF}"/>
                  </a:ext>
                </a:extLst>
              </p:cNvPr>
              <p:cNvSpPr txBox="1"/>
              <p:nvPr/>
            </p:nvSpPr>
            <p:spPr>
              <a:xfrm>
                <a:off x="9341210" y="3560295"/>
                <a:ext cx="230685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=2.20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000" dirty="0"/>
                  <a:t>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319C1C-70B7-42CD-96C8-6CED3F5B2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210" y="3560295"/>
                <a:ext cx="2306850" cy="307777"/>
              </a:xfrm>
              <a:prstGeom prst="rect">
                <a:avLst/>
              </a:prstGeom>
              <a:blipFill>
                <a:blip r:embed="rId10"/>
                <a:stretch>
                  <a:fillRect l="-5013" t="-25490" r="-5805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0CE0CF-0173-465C-AF9C-EEAD42D0818B}"/>
                  </a:ext>
                </a:extLst>
              </p:cNvPr>
              <p:cNvSpPr txBox="1"/>
              <p:nvPr/>
            </p:nvSpPr>
            <p:spPr>
              <a:xfrm>
                <a:off x="9644178" y="528820"/>
                <a:ext cx="17009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0CE0CF-0173-465C-AF9C-EEAD42D08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178" y="528820"/>
                <a:ext cx="1700915" cy="307777"/>
              </a:xfrm>
              <a:prstGeom prst="rect">
                <a:avLst/>
              </a:prstGeom>
              <a:blipFill>
                <a:blip r:embed="rId11"/>
                <a:stretch>
                  <a:fillRect l="-4659" r="-3226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2BED5B5-F5E3-4D5D-9AF3-CC372F374B6B}"/>
              </a:ext>
            </a:extLst>
          </p:cNvPr>
          <p:cNvSpPr txBox="1"/>
          <p:nvPr/>
        </p:nvSpPr>
        <p:spPr>
          <a:xfrm>
            <a:off x="799474" y="692104"/>
            <a:ext cx="4705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Introducing the</a:t>
            </a:r>
            <a:r>
              <a:rPr lang="en-US" sz="2000" b="1" dirty="0">
                <a:latin typeface="Avenir Next LT Pro" panose="020B0504020202020204" pitchFamily="34" charset="0"/>
              </a:rPr>
              <a:t> Beta Distribution</a:t>
            </a:r>
          </a:p>
          <a:p>
            <a:pPr algn="ctr"/>
            <a:r>
              <a:rPr lang="en-US" sz="1600" dirty="0">
                <a:latin typeface="Avenir Next LT Pro" panose="020B0504020202020204" pitchFamily="34" charset="0"/>
              </a:rPr>
              <a:t>(continuous from 0 to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C66CF0-2C60-45D7-BD6F-9804E8B16FA9}"/>
                  </a:ext>
                </a:extLst>
              </p:cNvPr>
              <p:cNvSpPr txBox="1"/>
              <p:nvPr/>
            </p:nvSpPr>
            <p:spPr>
              <a:xfrm>
                <a:off x="3907588" y="3059613"/>
                <a:ext cx="170091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&gt;0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C66CF0-2C60-45D7-BD6F-9804E8B16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88" y="3059613"/>
                <a:ext cx="1700914" cy="307777"/>
              </a:xfrm>
              <a:prstGeom prst="rect">
                <a:avLst/>
              </a:prstGeom>
              <a:blipFill>
                <a:blip r:embed="rId12"/>
                <a:stretch>
                  <a:fillRect l="-4659" r="-3226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D52135C1-B85D-4115-9A9F-AEF4AA43BF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7200000" flipH="1">
            <a:off x="1805500" y="2756553"/>
            <a:ext cx="678157" cy="6781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F7D1C-3D86-448D-BEA7-C7CB6344E92E}"/>
              </a:ext>
            </a:extLst>
          </p:cNvPr>
          <p:cNvSpPr txBox="1"/>
          <p:nvPr/>
        </p:nvSpPr>
        <p:spPr>
          <a:xfrm>
            <a:off x="1066469" y="3448462"/>
            <a:ext cx="21562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A normalizer so it integrates to 1.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409D8F-56E8-4FFF-91B6-B73B82050618}"/>
                  </a:ext>
                </a:extLst>
              </p:cNvPr>
              <p:cNvSpPr txBox="1"/>
              <p:nvPr/>
            </p:nvSpPr>
            <p:spPr>
              <a:xfrm>
                <a:off x="799474" y="4859026"/>
                <a:ext cx="4705391" cy="582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venir Next LT Pro" panose="020B0504020202020204" pitchFamily="34" charset="0"/>
                  </a:rPr>
                  <a:t>Mode of Beta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409D8F-56E8-4FFF-91B6-B73B82050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4" y="4859026"/>
                <a:ext cx="4705391" cy="5822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1F0B7B-CC4C-44FD-821D-DE2391F1BC7F}"/>
                  </a:ext>
                </a:extLst>
              </p:cNvPr>
              <p:cNvSpPr txBox="1"/>
              <p:nvPr/>
            </p:nvSpPr>
            <p:spPr>
              <a:xfrm>
                <a:off x="2304079" y="5673481"/>
                <a:ext cx="19873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&gt;1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1F0B7B-CC4C-44FD-821D-DE2391F1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79" y="5673481"/>
                <a:ext cx="1987339" cy="307777"/>
              </a:xfrm>
              <a:prstGeom prst="rect">
                <a:avLst/>
              </a:prstGeom>
              <a:blipFill>
                <a:blip r:embed="rId16"/>
                <a:stretch>
                  <a:fillRect l="-4294" r="-2147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6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Bias of a Coin with MAP and a Beta Prior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A4BAE-1F14-4CF8-92D8-C3F93BDA8558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a coin being flipped N times.  (e.g. {H,T,H,H,H,T}  {1,0,1,1,1,0})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A4BAE-1F14-4CF8-92D8-C3F93BDA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2521" b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47E94-DEF1-4B1C-813B-F34D984A0DAD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Bernoulli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distributed according to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47E94-DEF1-4B1C-813B-F34D984A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blipFill>
                <a:blip r:embed="rId4"/>
                <a:stretch>
                  <a:fillRect l="-532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/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posterior</a:t>
                </a:r>
                <a:r>
                  <a:rPr lang="en-US" b="1" dirty="0">
                    <a:latin typeface="Avenir Next LT Pro" panose="020B0504020202020204" pitchFamily="34" charset="0"/>
                  </a:rPr>
                  <a:t> of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latin typeface="Avenir Next LT Pro" panose="020B0504020202020204" pitchFamily="34" charset="0"/>
                  </a:rPr>
                  <a:t> and then find its maximum: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blipFill>
                <a:blip r:embed="rId5"/>
                <a:stretch>
                  <a:fillRect l="-57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75B9C7-1068-431E-8C17-1E4E5FE71BDF}"/>
                  </a:ext>
                </a:extLst>
              </p:cNvPr>
              <p:cNvSpPr txBox="1"/>
              <p:nvPr/>
            </p:nvSpPr>
            <p:spPr>
              <a:xfrm>
                <a:off x="-641640" y="3021924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75B9C7-1068-431E-8C17-1E4E5FE7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640" y="3021924"/>
                <a:ext cx="11458275" cy="984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Arrow: Slight curve with solid fill">
            <a:extLst>
              <a:ext uri="{FF2B5EF4-FFF2-40B4-BE49-F238E27FC236}">
                <a16:creationId xmlns:a16="http://schemas.microsoft.com/office/drawing/2014/main" id="{8EF40B43-1F18-4C28-9FC6-5DA7A73EB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800000" flipH="1" flipV="1">
            <a:off x="7534965" y="2920947"/>
            <a:ext cx="678157" cy="6781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B34CC8C-96B1-4822-9C13-CAC2AC817E4D}"/>
              </a:ext>
            </a:extLst>
          </p:cNvPr>
          <p:cNvSpPr txBox="1"/>
          <p:nvPr/>
        </p:nvSpPr>
        <p:spPr>
          <a:xfrm>
            <a:off x="8099647" y="2787080"/>
            <a:ext cx="3429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algn="ctr"/>
            <a:r>
              <a:rPr lang="en-US" sz="2000" dirty="0">
                <a:solidFill>
                  <a:srgbClr val="C00000"/>
                </a:solidFill>
                <a:latin typeface="Avenir Next LT Pro" panose="020B0504020202020204" pitchFamily="34" charset="0"/>
              </a:rPr>
              <a:t>We know this term. Same as back when we did MLE.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3C5876-E8E0-4F24-8AD5-2AC8A4D985ED}"/>
                  </a:ext>
                </a:extLst>
              </p:cNvPr>
              <p:cNvSpPr txBox="1"/>
              <p:nvPr/>
            </p:nvSpPr>
            <p:spPr>
              <a:xfrm>
                <a:off x="4687246" y="4197256"/>
                <a:ext cx="3551001" cy="405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3C5876-E8E0-4F24-8AD5-2AC8A4D9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246" y="4197256"/>
                <a:ext cx="3551001" cy="40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1500FF-7BE8-48DE-9A26-9AD9268C11C3}"/>
                  </a:ext>
                </a:extLst>
              </p:cNvPr>
              <p:cNvSpPr txBox="1"/>
              <p:nvPr/>
            </p:nvSpPr>
            <p:spPr>
              <a:xfrm>
                <a:off x="4984117" y="4978875"/>
                <a:ext cx="3551001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C1500FF-7BE8-48DE-9A26-9AD9268C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17" y="4978875"/>
                <a:ext cx="3551001" cy="41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1481F07-CF3E-4732-A1EE-A8E3F618C71E}"/>
              </a:ext>
            </a:extLst>
          </p:cNvPr>
          <p:cNvGrpSpPr/>
          <p:nvPr/>
        </p:nvGrpSpPr>
        <p:grpSpPr>
          <a:xfrm>
            <a:off x="-87621" y="4698799"/>
            <a:ext cx="3562869" cy="717521"/>
            <a:chOff x="-163821" y="4889318"/>
            <a:chExt cx="3562869" cy="717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98762B6-C71C-44E0-B61A-14DD758ADE84}"/>
                    </a:ext>
                  </a:extLst>
                </p:cNvPr>
                <p:cNvSpPr txBox="1"/>
                <p:nvPr/>
              </p:nvSpPr>
              <p:spPr>
                <a:xfrm>
                  <a:off x="512745" y="4889318"/>
                  <a:ext cx="2886303" cy="687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98762B6-C71C-44E0-B61A-14DD758AD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45" y="4889318"/>
                  <a:ext cx="2886303" cy="6875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39AC187-896F-4255-8A3F-6D4945C49451}"/>
                    </a:ext>
                  </a:extLst>
                </p:cNvPr>
                <p:cNvSpPr txBox="1"/>
                <p:nvPr/>
              </p:nvSpPr>
              <p:spPr>
                <a:xfrm>
                  <a:off x="-163821" y="5345229"/>
                  <a:ext cx="192456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𝐵𝑒𝑡𝑎</m:t>
                        </m:r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1100" b="0" i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rgbClr val="D73F09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39AC187-896F-4255-8A3F-6D4945C49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3821" y="5345229"/>
                  <a:ext cx="1924569" cy="261610"/>
                </a:xfrm>
                <a:prstGeom prst="rect">
                  <a:avLst/>
                </a:prstGeom>
                <a:blipFill>
                  <a:blip r:embed="rId12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5463E1-0C6E-4AA0-923A-52ECE94E5336}"/>
                  </a:ext>
                </a:extLst>
              </p:cNvPr>
              <p:cNvSpPr txBox="1"/>
              <p:nvPr/>
            </p:nvSpPr>
            <p:spPr>
              <a:xfrm>
                <a:off x="4984116" y="5766393"/>
                <a:ext cx="3551001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𝐵𝑒𝑡𝑎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, #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5463E1-0C6E-4AA0-923A-52ECE94E5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16" y="5766393"/>
                <a:ext cx="3551001" cy="411651"/>
              </a:xfrm>
              <a:prstGeom prst="rect">
                <a:avLst/>
              </a:prstGeom>
              <a:blipFill>
                <a:blip r:embed="rId13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8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42" grpId="0"/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Bias of a Coin with MAP and a Beta Prior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A4BAE-1F14-4CF8-92D8-C3F93BDA8558}"/>
                  </a:ext>
                </a:extLst>
              </p:cNvPr>
              <p:cNvSpPr txBox="1"/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be a binary random variable (H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1, T0). 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representing a coin being flipped N times.  (e.g. {H,T,H,H,H,T}  {1,0,1,1,1,0})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3A4BAE-1F14-4CF8-92D8-C3F93BDA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537590"/>
                <a:ext cx="11458275" cy="724750"/>
              </a:xfrm>
              <a:prstGeom prst="rect">
                <a:avLst/>
              </a:prstGeom>
              <a:blipFill>
                <a:blip r:embed="rId3"/>
                <a:stretch>
                  <a:fillRect l="-532" t="-2521" b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47E94-DEF1-4B1C-813B-F34D984A0DAD}"/>
                  </a:ext>
                </a:extLst>
              </p:cNvPr>
              <p:cNvSpPr txBox="1"/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Model Assumption: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Assume that X is distributed according to a Bernoulli distribution with parameter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distributed according to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247E94-DEF1-4B1C-813B-F34D984A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512771"/>
                <a:ext cx="11458275" cy="1015663"/>
              </a:xfrm>
              <a:prstGeom prst="rect">
                <a:avLst/>
              </a:prstGeom>
              <a:blipFill>
                <a:blip r:embed="rId4"/>
                <a:stretch>
                  <a:fillRect l="-532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/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posterior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 and then find its maximum: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89A0D-5558-439C-8E37-10279868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569883"/>
                <a:ext cx="8463303" cy="369332"/>
              </a:xfrm>
              <a:prstGeom prst="rect">
                <a:avLst/>
              </a:prstGeom>
              <a:blipFill>
                <a:blip r:embed="rId5"/>
                <a:stretch>
                  <a:fillRect l="-57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75B9C7-1068-431E-8C17-1E4E5FE71BDF}"/>
                  </a:ext>
                </a:extLst>
              </p:cNvPr>
              <p:cNvSpPr txBox="1"/>
              <p:nvPr/>
            </p:nvSpPr>
            <p:spPr>
              <a:xfrm>
                <a:off x="366863" y="3021924"/>
                <a:ext cx="114582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𝐵𝑒𝑡𝑎</m:t>
                      </m:r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, #</m:t>
                      </m:r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75B9C7-1068-431E-8C17-1E4E5FE7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3021924"/>
                <a:ext cx="11458275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F9483C7-7056-47DC-A1BC-EDCF9A0575C1}"/>
              </a:ext>
            </a:extLst>
          </p:cNvPr>
          <p:cNvGrpSpPr/>
          <p:nvPr/>
        </p:nvGrpSpPr>
        <p:grpSpPr>
          <a:xfrm>
            <a:off x="713510" y="4053746"/>
            <a:ext cx="4705391" cy="955275"/>
            <a:chOff x="713510" y="4053746"/>
            <a:chExt cx="4705391" cy="9552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8A87EBF-3F7A-4D80-9A60-D06F590B6D9A}"/>
                    </a:ext>
                  </a:extLst>
                </p:cNvPr>
                <p:cNvSpPr txBox="1"/>
                <p:nvPr/>
              </p:nvSpPr>
              <p:spPr>
                <a:xfrm>
                  <a:off x="713510" y="4053746"/>
                  <a:ext cx="4705391" cy="582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Avenir Next LT Pro" panose="020B0504020202020204" pitchFamily="34" charset="0"/>
                    </a:rPr>
                    <a:t>Mode of Beta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a14:m>
                  <a:endParaRPr lang="en-US" sz="1600" dirty="0">
                    <a:latin typeface="Avenir Next LT Pro" panose="020B05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8A87EBF-3F7A-4D80-9A60-D06F590B6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10" y="4053746"/>
                  <a:ext cx="4705391" cy="582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F38BA02-53FA-4480-8766-6F3540E9F0DD}"/>
                    </a:ext>
                  </a:extLst>
                </p:cNvPr>
                <p:cNvSpPr txBox="1"/>
                <p:nvPr/>
              </p:nvSpPr>
              <p:spPr>
                <a:xfrm>
                  <a:off x="2084765" y="4701244"/>
                  <a:ext cx="198733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&gt;1 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F38BA02-53FA-4480-8766-6F3540E9F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765" y="4701244"/>
                  <a:ext cx="198733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294" r="-214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3B761-60E9-4A60-BD2B-F2113A10B324}"/>
                  </a:ext>
                </a:extLst>
              </p:cNvPr>
              <p:cNvSpPr txBox="1"/>
              <p:nvPr/>
            </p:nvSpPr>
            <p:spPr>
              <a:xfrm>
                <a:off x="6773100" y="4167053"/>
                <a:ext cx="4217053" cy="72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𝑴𝑨𝑷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93B761-60E9-4A60-BD2B-F2113A10B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100" y="4167053"/>
                <a:ext cx="4217053" cy="7286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E08A0068-1B33-4D4E-A5D0-A2A6ED53408B}"/>
              </a:ext>
            </a:extLst>
          </p:cNvPr>
          <p:cNvSpPr/>
          <p:nvPr/>
        </p:nvSpPr>
        <p:spPr>
          <a:xfrm>
            <a:off x="5669558" y="4331328"/>
            <a:ext cx="572324" cy="4001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77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the Long Way Too. No magic.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0EBCD-5EB4-49F8-8750-6F177275D5B9}"/>
                  </a:ext>
                </a:extLst>
              </p:cNvPr>
              <p:cNvSpPr txBox="1"/>
              <p:nvPr/>
            </p:nvSpPr>
            <p:spPr>
              <a:xfrm>
                <a:off x="-461995" y="1221499"/>
                <a:ext cx="8356463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𝒍𝒐𝒈</m:t>
                      </m:r>
                      <m:r>
                        <a:rPr lang="en-US" sz="2000" b="1" i="1" dirty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0EBCD-5EB4-49F8-8750-6F177275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995" y="1221499"/>
                <a:ext cx="8356463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F719C9-1A86-426A-ABE6-9FE436D81052}"/>
                  </a:ext>
                </a:extLst>
              </p:cNvPr>
              <p:cNvSpPr txBox="1"/>
              <p:nvPr/>
            </p:nvSpPr>
            <p:spPr>
              <a:xfrm>
                <a:off x="946649" y="2206384"/>
                <a:ext cx="835646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#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𝑇𝑙𝑜𝑔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F719C9-1A86-426A-ABE6-9FE436D81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49" y="2206384"/>
                <a:ext cx="835646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8A3327-8665-4049-A355-76A3E0AF70CD}"/>
                  </a:ext>
                </a:extLst>
              </p:cNvPr>
              <p:cNvSpPr txBox="1"/>
              <p:nvPr/>
            </p:nvSpPr>
            <p:spPr>
              <a:xfrm>
                <a:off x="1433480" y="2702202"/>
                <a:ext cx="1035313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i="1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8A3327-8665-4049-A355-76A3E0AF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480" y="2702202"/>
                <a:ext cx="1035313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1A6037-34C0-4F7B-A5B0-B97E43DB9B1B}"/>
                  </a:ext>
                </a:extLst>
              </p:cNvPr>
              <p:cNvSpPr txBox="1"/>
              <p:nvPr/>
            </p:nvSpPr>
            <p:spPr>
              <a:xfrm>
                <a:off x="301988" y="4446606"/>
                <a:ext cx="11484628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1A6037-34C0-4F7B-A5B0-B97E43DB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8" y="4446606"/>
                <a:ext cx="11484628" cy="697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67273A-680D-4B81-B97A-1FA1D0A78303}"/>
                  </a:ext>
                </a:extLst>
              </p:cNvPr>
              <p:cNvSpPr txBox="1"/>
              <p:nvPr/>
            </p:nvSpPr>
            <p:spPr>
              <a:xfrm>
                <a:off x="0" y="5360082"/>
                <a:ext cx="11484628" cy="72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𝑴𝑨𝑷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67273A-680D-4B81-B97A-1FA1D0A78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0082"/>
                <a:ext cx="11484628" cy="7286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F274C-CE40-4E95-87B4-3B1F859A4A15}"/>
                  </a:ext>
                </a:extLst>
              </p:cNvPr>
              <p:cNvSpPr txBox="1"/>
              <p:nvPr/>
            </p:nvSpPr>
            <p:spPr>
              <a:xfrm>
                <a:off x="405385" y="769257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posterior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2F274C-CE40-4E95-87B4-3B1F859A4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5" y="769257"/>
                <a:ext cx="8463303" cy="369332"/>
              </a:xfrm>
              <a:prstGeom prst="rect">
                <a:avLst/>
              </a:prstGeom>
              <a:blipFill>
                <a:blip r:embed="rId8"/>
                <a:stretch>
                  <a:fillRect l="-64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06669A6-B542-466F-B94E-FFA2E70FDF8C}"/>
              </a:ext>
            </a:extLst>
          </p:cNvPr>
          <p:cNvSpPr txBox="1"/>
          <p:nvPr/>
        </p:nvSpPr>
        <p:spPr>
          <a:xfrm>
            <a:off x="405384" y="3843568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Find maximum by setting derivative to 0:</a:t>
            </a:r>
          </a:p>
        </p:txBody>
      </p:sp>
    </p:spTree>
    <p:extLst>
      <p:ext uri="{BB962C8B-B14F-4D97-AF65-F5344CB8AC3E}">
        <p14:creationId xmlns:p14="http://schemas.microsoft.com/office/powerpoint/2010/main" val="3759963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Estimating the Bias of a Coin with MAP and a Beta Prior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A6F55-FD32-4207-A018-E8A3E035A02A}"/>
                  </a:ext>
                </a:extLst>
              </p:cNvPr>
              <p:cNvSpPr txBox="1"/>
              <p:nvPr/>
            </p:nvSpPr>
            <p:spPr>
              <a:xfrm>
                <a:off x="0" y="1616883"/>
                <a:ext cx="11484628" cy="72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𝑴𝑨𝑷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A6F55-FD32-4207-A018-E8A3E035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6883"/>
                <a:ext cx="11484628" cy="728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266E1-E186-4907-A251-73D6B2E80331}"/>
                  </a:ext>
                </a:extLst>
              </p:cNvPr>
              <p:cNvSpPr txBox="1"/>
              <p:nvPr/>
            </p:nvSpPr>
            <p:spPr>
              <a:xfrm>
                <a:off x="512745" y="763737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 seem to behave like “fake” heads/tails here!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266E1-E186-4907-A251-73D6B2E80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763737"/>
                <a:ext cx="8463303" cy="369332"/>
              </a:xfrm>
              <a:prstGeom prst="rect">
                <a:avLst/>
              </a:prstGeom>
              <a:blipFill>
                <a:blip r:embed="rId4"/>
                <a:stretch>
                  <a:fillRect l="-21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970FF7-3DBB-4BCA-96FF-B6A0BEFAFF06}"/>
                  </a:ext>
                </a:extLst>
              </p:cNvPr>
              <p:cNvSpPr txBox="1"/>
              <p:nvPr/>
            </p:nvSpPr>
            <p:spPr>
              <a:xfrm>
                <a:off x="407970" y="3121292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venir Next LT Pro" panose="020B05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  </a:t>
                </a:r>
                <a:r>
                  <a:rPr lang="en-US" sz="1800" b="1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 </a:t>
                </a:r>
                <a:r>
                  <a:rPr lang="en-US" sz="18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returns to the MLE estimate:</a:t>
                </a:r>
                <a:endParaRPr lang="en-US" sz="18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970FF7-3DBB-4BCA-96FF-B6A0BEFAF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0" y="3121292"/>
                <a:ext cx="8463303" cy="369332"/>
              </a:xfrm>
              <a:prstGeom prst="rect">
                <a:avLst/>
              </a:prstGeom>
              <a:blipFill>
                <a:blip r:embed="rId5"/>
                <a:stretch>
                  <a:fillRect l="-648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579CD-20B4-4BFD-AE96-47413C85EF81}"/>
                  </a:ext>
                </a:extLst>
              </p:cNvPr>
              <p:cNvSpPr txBox="1"/>
              <p:nvPr/>
            </p:nvSpPr>
            <p:spPr>
              <a:xfrm>
                <a:off x="0" y="3637518"/>
                <a:ext cx="11484628" cy="673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579CD-20B4-4BFD-AE96-47413C85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7518"/>
                <a:ext cx="11484628" cy="673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19F0F8BD-0EEB-4A3C-91C0-176069817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0" t="8676" r="4089" b="3881"/>
          <a:stretch/>
        </p:blipFill>
        <p:spPr bwMode="auto">
          <a:xfrm>
            <a:off x="8712753" y="3237534"/>
            <a:ext cx="258564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08C-E6CD-4E92-83F8-52A2D81F8988}"/>
                  </a:ext>
                </a:extLst>
              </p:cNvPr>
              <p:cNvSpPr txBox="1"/>
              <p:nvPr/>
            </p:nvSpPr>
            <p:spPr>
              <a:xfrm>
                <a:off x="9155116" y="3121292"/>
                <a:ext cx="17009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C8908C-E6CD-4E92-83F8-52A2D81F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16" y="3121292"/>
                <a:ext cx="1700915" cy="307777"/>
              </a:xfrm>
              <a:prstGeom prst="rect">
                <a:avLst/>
              </a:prstGeom>
              <a:blipFill>
                <a:blip r:embed="rId8"/>
                <a:stretch>
                  <a:fillRect l="-5018" r="-28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97D9082-BB48-4801-8CD2-A3C166997A8D}"/>
              </a:ext>
            </a:extLst>
          </p:cNvPr>
          <p:cNvSpPr txBox="1"/>
          <p:nvPr/>
        </p:nvSpPr>
        <p:spPr>
          <a:xfrm>
            <a:off x="407970" y="467906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This setting is a case of a “uniform prior” such that:</a:t>
            </a:r>
            <a:endParaRPr lang="en-US" sz="18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BC0564-AC2A-4606-A314-49022276D923}"/>
                  </a:ext>
                </a:extLst>
              </p:cNvPr>
              <p:cNvSpPr txBox="1"/>
              <p:nvPr/>
            </p:nvSpPr>
            <p:spPr>
              <a:xfrm>
                <a:off x="1379382" y="5416109"/>
                <a:ext cx="61388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BC0564-AC2A-4606-A314-49022276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82" y="5416109"/>
                <a:ext cx="6138862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9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  <p:bldP spid="20" grpId="0"/>
      <p:bldP spid="2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Prior on Coin Flip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79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FC554C-048D-4663-A7CF-6D18450865DD}"/>
              </a:ext>
            </a:extLst>
          </p:cNvPr>
          <p:cNvSpPr txBox="1">
            <a:spLocks/>
          </p:cNvSpPr>
          <p:nvPr/>
        </p:nvSpPr>
        <p:spPr>
          <a:xfrm>
            <a:off x="1952625" y="1104931"/>
            <a:ext cx="77724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venir Next LT Pro" panose="020B0504020202020204" pitchFamily="34" charset="0"/>
              </a:rPr>
              <a:t>Prior = Beta(2,2)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prior</a:t>
            </a:r>
            <a:r>
              <a:rPr lang="en-US" sz="1800" dirty="0">
                <a:latin typeface="Avenir Next LT Pro" panose="020B0504020202020204" pitchFamily="34" charset="0"/>
              </a:rPr>
              <a:t> = 0.5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Dataset = {H}</a:t>
            </a:r>
          </a:p>
          <a:p>
            <a:pPr lvl="1"/>
            <a:r>
              <a:rPr lang="en-US" sz="1800" dirty="0">
                <a:latin typeface="Avenir Next LT Pro" panose="020B0504020202020204" pitchFamily="34" charset="0"/>
              </a:rPr>
              <a:t>L(θ) = θ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MLE</a:t>
            </a:r>
            <a:r>
              <a:rPr lang="en-US" sz="1800" dirty="0">
                <a:latin typeface="Avenir Next LT Pro" panose="020B0504020202020204" pitchFamily="34" charset="0"/>
              </a:rPr>
              <a:t> = 1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Posterior = Beta(3,2)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MAP</a:t>
            </a:r>
            <a:r>
              <a:rPr lang="en-US" sz="1800" dirty="0">
                <a:latin typeface="Avenir Next LT Pro" panose="020B0504020202020204" pitchFamily="34" charset="0"/>
              </a:rPr>
              <a:t> = (3-1)/(3+2-2) = 2/3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4CA7D-D25A-43DF-8767-29412090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0581"/>
            <a:ext cx="2806700" cy="1755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D05AE1-D143-4CF5-A8A6-7D6B1267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0359"/>
            <a:ext cx="2882900" cy="1750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EEAFAD-B666-4FD4-A344-37FE6A13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40" y="4705381"/>
            <a:ext cx="27533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4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73-D533-4886-863D-D0B823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K-fold Cross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787C9-5273-4B44-94EB-0AEF1C0F1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87EC2-203A-4C40-95EF-B98F1B8561E2}"/>
              </a:ext>
            </a:extLst>
          </p:cNvPr>
          <p:cNvSpPr txBox="1"/>
          <p:nvPr/>
        </p:nvSpPr>
        <p:spPr>
          <a:xfrm>
            <a:off x="276366" y="583053"/>
            <a:ext cx="11510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Idea: </a:t>
            </a:r>
            <a:r>
              <a:rPr lang="en-US" sz="2000" dirty="0">
                <a:latin typeface="Avenir Next LT Pro" panose="020B0504020202020204" pitchFamily="34" charset="0"/>
              </a:rPr>
              <a:t>Make many validation sets and evaluate model choices by average performance over them.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7F9DB9-FF59-4239-84B2-B7B16DE09898}"/>
              </a:ext>
            </a:extLst>
          </p:cNvPr>
          <p:cNvGrpSpPr/>
          <p:nvPr/>
        </p:nvGrpSpPr>
        <p:grpSpPr>
          <a:xfrm>
            <a:off x="357360" y="1473320"/>
            <a:ext cx="5227321" cy="3140110"/>
            <a:chOff x="276366" y="3134837"/>
            <a:chExt cx="5227321" cy="31401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360B292-B830-47DE-B31B-3040BCC115C2}"/>
                </a:ext>
              </a:extLst>
            </p:cNvPr>
            <p:cNvGrpSpPr/>
            <p:nvPr/>
          </p:nvGrpSpPr>
          <p:grpSpPr>
            <a:xfrm>
              <a:off x="276366" y="3134837"/>
              <a:ext cx="5227321" cy="3140110"/>
              <a:chOff x="276366" y="3134837"/>
              <a:chExt cx="5227321" cy="31401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348CC9-97FE-4CCB-8494-B1C4225ED76F}"/>
                  </a:ext>
                </a:extLst>
              </p:cNvPr>
              <p:cNvGrpSpPr/>
              <p:nvPr/>
            </p:nvGrpSpPr>
            <p:grpSpPr>
              <a:xfrm>
                <a:off x="276366" y="3134837"/>
                <a:ext cx="5227321" cy="2654727"/>
                <a:chOff x="518851" y="1254061"/>
                <a:chExt cx="7315200" cy="3167315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6CC86F2-D1C5-41EC-90D4-B90C816F5440}"/>
                    </a:ext>
                  </a:extLst>
                </p:cNvPr>
                <p:cNvSpPr/>
                <p:nvPr/>
              </p:nvSpPr>
              <p:spPr>
                <a:xfrm>
                  <a:off x="518851" y="1254061"/>
                  <a:ext cx="7315200" cy="4779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venir Next LT Pro" panose="020B0504020202020204" pitchFamily="34" charset="0"/>
                    </a:rPr>
                    <a:t>Training Data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CB8AB51-47E6-4213-B844-7AF1C4223DC0}"/>
                    </a:ext>
                  </a:extLst>
                </p:cNvPr>
                <p:cNvGrpSpPr/>
                <p:nvPr/>
              </p:nvGrpSpPr>
              <p:grpSpPr>
                <a:xfrm>
                  <a:off x="518851" y="219763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C3F66C1-E4E9-4DE3-8311-CD5EF59C30B0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176CA1DB-13A0-4EB9-8F3F-6C6587117844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96EB592-1B38-4766-AA20-D833F22F6B4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3206F13-BE1F-4C20-8D3E-CA245AD07DDA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53795D4-3DC3-4EA2-87E3-AF441EC663B4}"/>
                    </a:ext>
                  </a:extLst>
                </p:cNvPr>
                <p:cNvGrpSpPr/>
                <p:nvPr/>
              </p:nvGrpSpPr>
              <p:grpSpPr>
                <a:xfrm>
                  <a:off x="518851" y="2779554"/>
                  <a:ext cx="7315200" cy="477982"/>
                  <a:chOff x="518851" y="2197634"/>
                  <a:chExt cx="7315200" cy="477982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4C1F07C-BC77-4295-BAC8-CAE01DF0293C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FE36046-80F1-4A60-A1B0-F4162F7891FA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37379A7-9CE8-4EF4-855E-4AD48A2CC4CB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B2377A2-BB04-4E21-8ECC-3C19125B0FE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A8ADD98-9C98-4CAA-ABDC-C21133951CC0}"/>
                    </a:ext>
                  </a:extLst>
                </p:cNvPr>
                <p:cNvGrpSpPr/>
                <p:nvPr/>
              </p:nvGrpSpPr>
              <p:grpSpPr>
                <a:xfrm>
                  <a:off x="518851" y="336147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1507E4C-330A-4F8C-9F3A-1304139E2B99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7FF822F-0090-4FF4-9ABF-FBC24696975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7EF91FC-FDCB-4268-A235-43F783E81516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A7823A5F-BC50-4B6D-A6BF-3F29C3CE3583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76802EB-4D98-4368-9785-8176025CDE2D}"/>
                    </a:ext>
                  </a:extLst>
                </p:cNvPr>
                <p:cNvGrpSpPr/>
                <p:nvPr/>
              </p:nvGrpSpPr>
              <p:grpSpPr>
                <a:xfrm>
                  <a:off x="518851" y="3943394"/>
                  <a:ext cx="7315200" cy="477982"/>
                  <a:chOff x="518851" y="2197634"/>
                  <a:chExt cx="7315200" cy="477982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38FCCCB-5DC9-42E7-89E9-503A04748E1A}"/>
                      </a:ext>
                    </a:extLst>
                  </p:cNvPr>
                  <p:cNvSpPr/>
                  <p:nvPr/>
                </p:nvSpPr>
                <p:spPr>
                  <a:xfrm>
                    <a:off x="6005251" y="2197634"/>
                    <a:ext cx="1828800" cy="477982"/>
                  </a:xfrm>
                  <a:prstGeom prst="rect">
                    <a:avLst/>
                  </a:prstGeom>
                  <a:solidFill>
                    <a:srgbClr val="BBE0E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4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B8BFD22C-9FE5-4086-85EF-F7CA122AE239}"/>
                      </a:ext>
                    </a:extLst>
                  </p:cNvPr>
                  <p:cNvSpPr/>
                  <p:nvPr/>
                </p:nvSpPr>
                <p:spPr>
                  <a:xfrm>
                    <a:off x="23476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2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A9E150C6-A847-461E-BA1D-455A53374570}"/>
                      </a:ext>
                    </a:extLst>
                  </p:cNvPr>
                  <p:cNvSpPr/>
                  <p:nvPr/>
                </p:nvSpPr>
                <p:spPr>
                  <a:xfrm>
                    <a:off x="5188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1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271B880-6378-4B93-96D8-FEFB34698C46}"/>
                      </a:ext>
                    </a:extLst>
                  </p:cNvPr>
                  <p:cNvSpPr/>
                  <p:nvPr/>
                </p:nvSpPr>
                <p:spPr>
                  <a:xfrm>
                    <a:off x="4176451" y="2197634"/>
                    <a:ext cx="1828800" cy="47798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venir Next LT Pro" panose="020B0504020202020204" pitchFamily="34" charset="0"/>
                      </a:rPr>
                      <a:t>Subset 3</a:t>
                    </a:r>
                  </a:p>
                </p:txBody>
              </p: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E478ED8-029C-46C8-9E0B-BD81F045A4C1}"/>
                  </a:ext>
                </a:extLst>
              </p:cNvPr>
              <p:cNvSpPr txBox="1"/>
              <p:nvPr/>
            </p:nvSpPr>
            <p:spPr>
              <a:xfrm>
                <a:off x="615386" y="5905615"/>
                <a:ext cx="4549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b="1" dirty="0">
                    <a:latin typeface="Avenir Next LT Pro" panose="020B0504020202020204" pitchFamily="34" charset="0"/>
                  </a:rPr>
                  <a:t>Example: </a:t>
                </a:r>
                <a:r>
                  <a:rPr lang="en-US" dirty="0">
                    <a:latin typeface="Avenir Next LT Pro" panose="020B0504020202020204" pitchFamily="34" charset="0"/>
                  </a:rPr>
                  <a:t>4-fold cross validation</a:t>
                </a:r>
              </a:p>
            </p:txBody>
          </p:sp>
        </p:grp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921A4477-7AC3-4ED0-A6B2-209EDDB722C3}"/>
                </a:ext>
              </a:extLst>
            </p:cNvPr>
            <p:cNvSpPr/>
            <p:nvPr/>
          </p:nvSpPr>
          <p:spPr>
            <a:xfrm>
              <a:off x="2780920" y="3625314"/>
              <a:ext cx="218209" cy="171222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819E5-9E89-4D81-8401-07514E4354B0}"/>
                  </a:ext>
                </a:extLst>
              </p:cNvPr>
              <p:cNvSpPr txBox="1"/>
              <p:nvPr/>
            </p:nvSpPr>
            <p:spPr>
              <a:xfrm>
                <a:off x="5764064" y="2269386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2,3,4.   Test on subset 1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819E5-9E89-4D81-8401-07514E43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2269386"/>
                <a:ext cx="6022551" cy="400110"/>
              </a:xfrm>
              <a:prstGeom prst="rect">
                <a:avLst/>
              </a:prstGeom>
              <a:blipFill>
                <a:blip r:embed="rId2"/>
                <a:stretch>
                  <a:fillRect l="-1114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771F14-8D8C-4521-8378-802BEE6D36F4}"/>
                  </a:ext>
                </a:extLst>
              </p:cNvPr>
              <p:cNvSpPr txBox="1"/>
              <p:nvPr/>
            </p:nvSpPr>
            <p:spPr>
              <a:xfrm>
                <a:off x="5764064" y="2751932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1,3,4.   Test on subset 2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771F14-8D8C-4521-8378-802BEE6D3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2751932"/>
                <a:ext cx="6022551" cy="400110"/>
              </a:xfrm>
              <a:prstGeom prst="rect">
                <a:avLst/>
              </a:prstGeom>
              <a:blipFill>
                <a:blip r:embed="rId3"/>
                <a:stretch>
                  <a:fillRect l="-1114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12DA9F-80E9-41A8-9952-C9689A49528B}"/>
                  </a:ext>
                </a:extLst>
              </p:cNvPr>
              <p:cNvSpPr txBox="1"/>
              <p:nvPr/>
            </p:nvSpPr>
            <p:spPr>
              <a:xfrm>
                <a:off x="5764064" y="3234478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1,2,4.   Test on subset 3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512DA9F-80E9-41A8-9952-C9689A495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4" y="3234478"/>
                <a:ext cx="6022551" cy="400110"/>
              </a:xfrm>
              <a:prstGeom prst="rect">
                <a:avLst/>
              </a:prstGeom>
              <a:blipFill>
                <a:blip r:embed="rId4"/>
                <a:stretch>
                  <a:fillRect l="-1114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0E4FC3-9CEF-4C7D-9166-474C08C02EC3}"/>
                  </a:ext>
                </a:extLst>
              </p:cNvPr>
              <p:cNvSpPr txBox="1"/>
              <p:nvPr/>
            </p:nvSpPr>
            <p:spPr>
              <a:xfrm>
                <a:off x="5764063" y="3727937"/>
                <a:ext cx="60225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Train on subsets 1,2,3.   Test on subset 4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𝑝𝑒𝑟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b>
                    </m:sSub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0E4FC3-9CEF-4C7D-9166-474C08C0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63" y="3727937"/>
                <a:ext cx="6022551" cy="400110"/>
              </a:xfrm>
              <a:prstGeom prst="rect">
                <a:avLst/>
              </a:prstGeom>
              <a:blipFill>
                <a:blip r:embed="rId5"/>
                <a:stretch>
                  <a:fillRect l="-1114" t="-9231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4A50B3-C9E1-4042-BF07-E262E84B5804}"/>
                  </a:ext>
                </a:extLst>
              </p:cNvPr>
              <p:cNvSpPr txBox="1"/>
              <p:nvPr/>
            </p:nvSpPr>
            <p:spPr>
              <a:xfrm>
                <a:off x="5874900" y="4792246"/>
                <a:ext cx="6022551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Estimated validation performance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4A50B3-C9E1-4042-BF07-E262E84B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00" y="4792246"/>
                <a:ext cx="6022551" cy="526939"/>
              </a:xfrm>
              <a:prstGeom prst="rect">
                <a:avLst/>
              </a:prstGeom>
              <a:blipFill>
                <a:blip r:embed="rId6"/>
                <a:stretch>
                  <a:fillRect l="-1113" t="-80460" b="-1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DDFF4-6B7C-4239-B37A-C67915F37307}"/>
              </a:ext>
            </a:extLst>
          </p:cNvPr>
          <p:cNvCxnSpPr/>
          <p:nvPr/>
        </p:nvCxnSpPr>
        <p:spPr>
          <a:xfrm>
            <a:off x="5584681" y="4511891"/>
            <a:ext cx="60427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35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E20DF-0AA9-41C9-920A-1136B3DF80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1AF14-7B69-4CEC-A2B2-A0FF2BF46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happens as the number of observed data points gets larger?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167FD-D773-443A-9521-6BD31998D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fake heads/tails from the prior matter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8E604B-F07D-4A9C-8E16-72974A3B9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fake heads/tails from the prior matter less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8D9D6E-7C48-4CF7-BD09-E2EF5C319D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 lost me with this Bayesian stuff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65E823-192F-45C4-A71A-0004782A2C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707E7C-98AF-4B44-B1A4-4C5C46FF38B9}"/>
                  </a:ext>
                </a:extLst>
              </p:cNvPr>
              <p:cNvSpPr txBox="1"/>
              <p:nvPr/>
            </p:nvSpPr>
            <p:spPr>
              <a:xfrm>
                <a:off x="0" y="2412999"/>
                <a:ext cx="11484628" cy="72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𝑴𝑨𝑷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707E7C-98AF-4B44-B1A4-4C5C46FF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2999"/>
                <a:ext cx="11484628" cy="7286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352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Priors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266E1-E186-4907-A251-73D6B2E80331}"/>
              </a:ext>
            </a:extLst>
          </p:cNvPr>
          <p:cNvSpPr txBox="1"/>
          <p:nvPr/>
        </p:nvSpPr>
        <p:spPr>
          <a:xfrm>
            <a:off x="123825" y="763737"/>
            <a:ext cx="11563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Likelihood/prior distribution pairs that when multiplied result in a new version of the prior distribution.</a:t>
            </a:r>
          </a:p>
          <a:p>
            <a:endParaRPr lang="en-US" sz="1800" dirty="0">
              <a:latin typeface="Avenir Next LT Pro" panose="020B0504020202020204" pitchFamily="34" charset="0"/>
            </a:endParaRPr>
          </a:p>
          <a:p>
            <a:endParaRPr lang="en-US" dirty="0">
              <a:latin typeface="Avenir Next LT Pro" panose="020B0504020202020204" pitchFamily="34" charset="0"/>
            </a:endParaRPr>
          </a:p>
          <a:p>
            <a:r>
              <a:rPr lang="en-US" sz="1800" dirty="0">
                <a:latin typeface="Avenir Next LT Pro" panose="020B0504020202020204" pitchFamily="34" charset="0"/>
              </a:rPr>
              <a:t>Some well</a:t>
            </a:r>
            <a:r>
              <a:rPr lang="en-US" dirty="0">
                <a:latin typeface="Avenir Next LT Pro" panose="020B0504020202020204" pitchFamily="34" charset="0"/>
              </a:rPr>
              <a:t>-</a:t>
            </a:r>
            <a:r>
              <a:rPr lang="en-US" sz="1800" dirty="0">
                <a:latin typeface="Avenir Next LT Pro" panose="020B0504020202020204" pitchFamily="34" charset="0"/>
              </a:rPr>
              <a:t>known and useful ones: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D20D6-EDF4-4C90-B404-F124323E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2081212"/>
            <a:ext cx="115538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09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47D9D-C21B-419D-BFA4-EE8465D64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D24D5-A000-4193-BDAD-FA75DA165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the difference between a MLE and MAP estimate?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236D4-316F-4933-8A15-43E8BDC62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MLE makes assumptions about the parameters before observing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3E623-7A60-46D4-9A85-4C9B7CE8E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has more vowels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55FA6D-103A-4613-AE04-59DAD9774E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There are no differences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E37F-1A49-4ED7-8F9C-2367B364D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MAP maximizes the posterior (likelihood * prior) whereas MLE maximizes the likelihood</a:t>
            </a:r>
          </a:p>
        </p:txBody>
      </p:sp>
    </p:spTree>
    <p:extLst>
      <p:ext uri="{BB962C8B-B14F-4D97-AF65-F5344CB8AC3E}">
        <p14:creationId xmlns:p14="http://schemas.microsoft.com/office/powerpoint/2010/main" val="3219546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are basic concepts and definitions in probability theory?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maximum likelihood estimation (MLE)?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a likelihood function?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the MLE estimate for a Bernoulli variable?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bias and variance of an estimator?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MLE estimate for a Normal variable?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a maximum a posteriori estimate (MAP)?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a prior and posterior? What is a conjugate?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What is the MAP estimate for a Bernoulli-Beta model?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63189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E506-1D8E-4A4A-975E-16EC53B8A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957691" cy="14192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dirty="0">
                <a:latin typeface="Avenir Next LT Pro" panose="020B0504020202020204" pitchFamily="34" charset="0"/>
              </a:rPr>
              <a:t>We will consider conditional models and head into least-squares linear regression.</a:t>
            </a:r>
            <a:endParaRPr lang="en-US" sz="28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10353675" cy="35877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22128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are basic concepts and definitions in probability theory?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maximum likelihood estimation (MLE)?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 likelihood function?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MLE estimate for a Bernoulli variable?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bias and variance of an estimator?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MLE estimate for a Normal variable?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a maximum a posteriori estimate (MAP)?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 prior and posterior? What is a conjugate?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MAP estimate for a Bernoulli-Beta model?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8615868"/>
      </p:ext>
    </p:extLst>
  </p:cSld>
  <p:clrMapOvr>
    <a:masterClrMapping/>
  </p:clrMapOvr>
</p:sld>
</file>

<file path=ppt/theme/theme1.xml><?xml version="1.0" encoding="utf-8"?>
<a:theme xmlns:a="http://schemas.openxmlformats.org/drawingml/2006/main" name="CS53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39" id="{822DD2A6-CE25-4827-B94B-CFD5B929E096}" vid="{1CFDBF4D-E3B9-4FCB-9D8E-160FC41F3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CS539</Template>
  <TotalTime>44990</TotalTime>
  <Words>6602</Words>
  <Application>Microsoft Macintosh PowerPoint</Application>
  <PresentationFormat>Widescreen</PresentationFormat>
  <Paragraphs>922</Paragraphs>
  <Slides>84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Arial Nova Light</vt:lpstr>
      <vt:lpstr>Avenir Book</vt:lpstr>
      <vt:lpstr>Avenir Next LT Pro</vt:lpstr>
      <vt:lpstr>Calibri</vt:lpstr>
      <vt:lpstr>Cambria Math</vt:lpstr>
      <vt:lpstr>OCR A Extended</vt:lpstr>
      <vt:lpstr>Roboto</vt:lpstr>
      <vt:lpstr>CS539</vt:lpstr>
      <vt:lpstr>Machine Learning  and Data Mining</vt:lpstr>
      <vt:lpstr>HW1 Out!</vt:lpstr>
      <vt:lpstr>PowerPoint Presentation</vt:lpstr>
      <vt:lpstr>Intuition for your First Machine Learning Algorithm</vt:lpstr>
      <vt:lpstr>More on the Effect of k on Decision Boundaries</vt:lpstr>
      <vt:lpstr>Formalizing k-Nearest Neighbors for Regression</vt:lpstr>
      <vt:lpstr>Weighted k-Nearest Neighbor</vt:lpstr>
      <vt:lpstr>Model Selection – K-fold Cross Validation</vt:lpstr>
      <vt:lpstr>PowerPoint Presentation</vt:lpstr>
      <vt:lpstr>Why do we care about probability?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Brief Probability Review</vt:lpstr>
      <vt:lpstr>A Philosophic Debate: Interpreting Probabilities</vt:lpstr>
      <vt:lpstr>A Probabilistic View of Supervised Machine Learning</vt:lpstr>
      <vt:lpstr>PowerPoint Presentation</vt:lpstr>
      <vt:lpstr>Your First Probabilistic Learning Algorithm: MLE</vt:lpstr>
      <vt:lpstr>Your First Probabilistic Learning Algorithm: MLE</vt:lpstr>
      <vt:lpstr>Your First Probabilistic Learning Algorithm: MLE</vt:lpstr>
      <vt:lpstr>Our “generative story” for mascot fights</vt:lpstr>
      <vt:lpstr>Maximum Likelihood Estimation (MLE)</vt:lpstr>
      <vt:lpstr>Baby Steps:  Estimating the Weight of a Coin with MLE</vt:lpstr>
      <vt:lpstr>PowerPoint Presentation</vt:lpstr>
      <vt:lpstr>General Case: Estimating the Weight of a Coin with MLE</vt:lpstr>
      <vt:lpstr>General Case: Estimating the Weight of a Coin with MLE</vt:lpstr>
      <vt:lpstr>Finding Maxima of Functions</vt:lpstr>
      <vt:lpstr>General Case: Estimating the Weight of a Coin with MLE</vt:lpstr>
      <vt:lpstr>General Case: Estimating the Weight of a Coin with MLE</vt:lpstr>
      <vt:lpstr>PowerPoint Presentation</vt:lpstr>
      <vt:lpstr>Your First Probabilistic Learning Algorithm</vt:lpstr>
      <vt:lpstr>Bias and Variance of our MLE Estimator for Bernoulli Parameter</vt:lpstr>
      <vt:lpstr>Bias and Variance of our MLE Estimator for Bernoulli Parameter</vt:lpstr>
      <vt:lpstr>PowerPoint Presentation</vt:lpstr>
      <vt:lpstr>Numerical Simulation vs Analytic Variance</vt:lpstr>
      <vt:lpstr>Numerical Simulation vs Analytic Variance</vt:lpstr>
      <vt:lpstr>Numerical Simulation vs Analytic Variance</vt:lpstr>
      <vt:lpstr>Your First Probabilistic Learning Algorithm</vt:lpstr>
      <vt:lpstr>Your First Probabilistic Learning Algorithm: MLE</vt:lpstr>
      <vt:lpstr>General Case: Estimating the Mean and Variance of Normal Distribution</vt:lpstr>
      <vt:lpstr>General Case: Estimating the Mean and Variance of Normal Distribution</vt:lpstr>
      <vt:lpstr>PowerPoint Presentation</vt:lpstr>
      <vt:lpstr>Your First Probabilistic Learning Algorithm</vt:lpstr>
      <vt:lpstr>An Informal Way to Add Prior Belief</vt:lpstr>
      <vt:lpstr>An Informal Way to Add Prior Belief</vt:lpstr>
      <vt:lpstr>An Informal Way to Add Prior Belief</vt:lpstr>
      <vt:lpstr>An Informal Way to Add Prior Belief</vt:lpstr>
      <vt:lpstr>A Formal Way to Add Prior Beliefs</vt:lpstr>
      <vt:lpstr>Your First Probabilistic Learning Algorithm</vt:lpstr>
      <vt:lpstr>Concepts in Bayesian Statistics</vt:lpstr>
      <vt:lpstr>Concepts in Bayesian Statistics</vt:lpstr>
      <vt:lpstr>Your Second Statistical Learning Algorithm: MAP</vt:lpstr>
      <vt:lpstr>PowerPoint Presentation</vt:lpstr>
      <vt:lpstr>A Note on Beta Distributions</vt:lpstr>
      <vt:lpstr>General Case: Estimating the Bias of a Coin with MAP and a Beta Prior</vt:lpstr>
      <vt:lpstr>General Case: Estimating the Bias of a Coin with MAP and a Beta Prior</vt:lpstr>
      <vt:lpstr>Works the Long Way Too. No magic.</vt:lpstr>
      <vt:lpstr>General Case: Estimating the Bias of a Coin with MAP and a Beta Prior</vt:lpstr>
      <vt:lpstr>Effect of Prior on Coin Flip</vt:lpstr>
      <vt:lpstr>PowerPoint Presentation</vt:lpstr>
      <vt:lpstr>Conjugate Priors</vt:lpstr>
      <vt:lpstr>PowerPoint Presentation</vt:lpstr>
      <vt:lpstr>PowerPoint Presentation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Lee, Stefan M</cp:lastModifiedBy>
  <cp:revision>1355</cp:revision>
  <dcterms:created xsi:type="dcterms:W3CDTF">2020-11-24T17:22:38Z</dcterms:created>
  <dcterms:modified xsi:type="dcterms:W3CDTF">2022-10-03T15:51:46Z</dcterms:modified>
</cp:coreProperties>
</file>